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590" r:id="rId2"/>
    <p:sldId id="383" r:id="rId3"/>
    <p:sldId id="577" r:id="rId4"/>
    <p:sldId id="541" r:id="rId5"/>
    <p:sldId id="388" r:id="rId6"/>
    <p:sldId id="390" r:id="rId7"/>
    <p:sldId id="391" r:id="rId8"/>
    <p:sldId id="578" r:id="rId9"/>
    <p:sldId id="392" r:id="rId10"/>
    <p:sldId id="580" r:id="rId11"/>
    <p:sldId id="581" r:id="rId12"/>
    <p:sldId id="396" r:id="rId13"/>
    <p:sldId id="610" r:id="rId14"/>
    <p:sldId id="611" r:id="rId15"/>
    <p:sldId id="612" r:id="rId16"/>
    <p:sldId id="613" r:id="rId17"/>
    <p:sldId id="614" r:id="rId18"/>
    <p:sldId id="615" r:id="rId19"/>
    <p:sldId id="616" r:id="rId20"/>
    <p:sldId id="296" r:id="rId21"/>
  </p:sldIdLst>
  <p:sldSz cx="12192000" cy="6858000"/>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E7"/>
    <a:srgbClr val="174D9B"/>
    <a:srgbClr val="DF761D"/>
    <a:srgbClr val="DC4B21"/>
    <a:srgbClr val="D40808"/>
    <a:srgbClr val="EA5703"/>
    <a:srgbClr val="FEEC00"/>
    <a:srgbClr val="044097"/>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108" y="4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2024/9/24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2024/9/24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7" name="组合 6"/>
          <p:cNvGrpSpPr/>
          <p:nvPr userDrawn="1"/>
        </p:nvGrpSpPr>
        <p:grpSpPr>
          <a:xfrm>
            <a:off x="0" y="0"/>
            <a:ext cx="12221005" cy="6858000"/>
            <a:chOff x="0" y="0"/>
            <a:chExt cx="12221005" cy="6858000"/>
          </a:xfrm>
        </p:grpSpPr>
        <p:pic>
          <p:nvPicPr>
            <p:cNvPr id="3" name="图片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21005" cy="4468305"/>
            </a:xfrm>
            <a:prstGeom prst="rect">
              <a:avLst/>
            </a:prstGeom>
          </p:spPr>
        </p:pic>
        <p:pic>
          <p:nvPicPr>
            <p:cNvPr id="6" name="图片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389695"/>
              <a:ext cx="12221005" cy="4468305"/>
            </a:xfrm>
            <a:prstGeom prst="rect">
              <a:avLst/>
            </a:prstGeom>
          </p:spPr>
        </p:pic>
      </p:grpSp>
      <p:pic>
        <p:nvPicPr>
          <p:cNvPr id="8" name="图片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2069631"/>
            <a:ext cx="12242890" cy="4476307"/>
          </a:xfrm>
          <a:prstGeom prst="rect">
            <a:avLst/>
          </a:prstGeom>
        </p:spPr>
      </p:pic>
      <p:pic>
        <p:nvPicPr>
          <p:cNvPr id="9" name="图片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1831" y="101859"/>
            <a:ext cx="716360" cy="714063"/>
          </a:xfrm>
          <a:prstGeom prst="rect">
            <a:avLst/>
          </a:prstGeom>
        </p:spPr>
      </p:pic>
      <p:sp>
        <p:nvSpPr>
          <p:cNvPr id="10" name="矩形 9"/>
          <p:cNvSpPr/>
          <p:nvPr userDrawn="1"/>
        </p:nvSpPr>
        <p:spPr>
          <a:xfrm>
            <a:off x="1" y="6701216"/>
            <a:ext cx="12192000" cy="156784"/>
          </a:xfrm>
          <a:prstGeom prst="rect">
            <a:avLst/>
          </a:prstGeom>
          <a:solidFill>
            <a:srgbClr val="00A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2" name="组合 1"/>
          <p:cNvGrpSpPr/>
          <p:nvPr userDrawn="1"/>
        </p:nvGrpSpPr>
        <p:grpSpPr>
          <a:xfrm>
            <a:off x="0" y="0"/>
            <a:ext cx="12221005" cy="6858000"/>
            <a:chOff x="0" y="0"/>
            <a:chExt cx="12221005" cy="6858000"/>
          </a:xfrm>
        </p:grpSpPr>
        <p:pic>
          <p:nvPicPr>
            <p:cNvPr id="3" name="图片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21005" cy="4468305"/>
            </a:xfrm>
            <a:prstGeom prst="rect">
              <a:avLst/>
            </a:prstGeom>
          </p:spPr>
        </p:pic>
        <p:pic>
          <p:nvPicPr>
            <p:cNvPr id="4" name="图片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389695"/>
              <a:ext cx="12221005" cy="4468305"/>
            </a:xfrm>
            <a:prstGeom prst="rect">
              <a:avLst/>
            </a:prstGeom>
          </p:spPr>
        </p:pic>
      </p:grpSp>
      <p:pic>
        <p:nvPicPr>
          <p:cNvPr id="5" name="图片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2271854"/>
            <a:ext cx="12242890" cy="4476307"/>
          </a:xfrm>
          <a:prstGeom prst="rect">
            <a:avLst/>
          </a:prstGeom>
        </p:spPr>
      </p:pic>
      <p:sp>
        <p:nvSpPr>
          <p:cNvPr id="10" name="矩形 9"/>
          <p:cNvSpPr/>
          <p:nvPr userDrawn="1"/>
        </p:nvSpPr>
        <p:spPr>
          <a:xfrm>
            <a:off x="1" y="6701216"/>
            <a:ext cx="12192000" cy="156784"/>
          </a:xfrm>
          <a:prstGeom prst="rect">
            <a:avLst/>
          </a:prstGeom>
          <a:solidFill>
            <a:srgbClr val="00A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grpSp>
        <p:nvGrpSpPr>
          <p:cNvPr id="3" name="组合 2"/>
          <p:cNvGrpSpPr/>
          <p:nvPr userDrawn="1"/>
        </p:nvGrpSpPr>
        <p:grpSpPr>
          <a:xfrm>
            <a:off x="0" y="0"/>
            <a:ext cx="12221005" cy="6858000"/>
            <a:chOff x="0" y="0"/>
            <a:chExt cx="12221005" cy="6858000"/>
          </a:xfrm>
        </p:grpSpPr>
        <p:pic>
          <p:nvPicPr>
            <p:cNvPr id="4" name="图片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21005" cy="4468305"/>
            </a:xfrm>
            <a:prstGeom prst="rect">
              <a:avLst/>
            </a:prstGeom>
          </p:spPr>
        </p:pic>
        <p:pic>
          <p:nvPicPr>
            <p:cNvPr id="5" name="图片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389695"/>
              <a:ext cx="12221005" cy="4468305"/>
            </a:xfrm>
            <a:prstGeom prst="rect">
              <a:avLst/>
            </a:prstGeom>
          </p:spPr>
        </p:pic>
      </p:grpSp>
      <p:pic>
        <p:nvPicPr>
          <p:cNvPr id="6" name="图片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2271854"/>
            <a:ext cx="12242890" cy="4476307"/>
          </a:xfrm>
          <a:prstGeom prst="rect">
            <a:avLst/>
          </a:prstGeom>
        </p:spPr>
      </p:pic>
      <p:sp>
        <p:nvSpPr>
          <p:cNvPr id="10" name="矩形 9"/>
          <p:cNvSpPr/>
          <p:nvPr userDrawn="1"/>
        </p:nvSpPr>
        <p:spPr>
          <a:xfrm>
            <a:off x="1" y="6701216"/>
            <a:ext cx="12192000" cy="156784"/>
          </a:xfrm>
          <a:prstGeom prst="rect">
            <a:avLst/>
          </a:prstGeom>
          <a:solidFill>
            <a:srgbClr val="00A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11" name="图片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55599" y="38100"/>
            <a:ext cx="1323731" cy="826891"/>
          </a:xfrm>
          <a:prstGeom prst="rect">
            <a:avLst/>
          </a:prstGeom>
        </p:spPr>
      </p:pic>
      <p:cxnSp>
        <p:nvCxnSpPr>
          <p:cNvPr id="12" name="直接连接符 11"/>
          <p:cNvCxnSpPr/>
          <p:nvPr userDrawn="1"/>
        </p:nvCxnSpPr>
        <p:spPr>
          <a:xfrm>
            <a:off x="355599" y="864991"/>
            <a:ext cx="11540393"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a:fillRect/>
          </a:stretch>
        </p:blipFill>
        <p:spPr>
          <a:xfrm>
            <a:off x="11035442" y="-14789"/>
            <a:ext cx="926341" cy="826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矩形 2"/>
          <p:cNvSpPr/>
          <p:nvPr userDrawn="1"/>
        </p:nvSpPr>
        <p:spPr>
          <a:xfrm>
            <a:off x="0" y="5867553"/>
            <a:ext cx="6096000" cy="1200329"/>
          </a:xfrm>
          <a:prstGeom prst="rect">
            <a:avLst/>
          </a:prstGeom>
        </p:spPr>
        <p:txBody>
          <a:bodyPr>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不得将觅知网的</a:t>
            </a:r>
            <a:r>
              <a:rPr lang="en-US" altLang="zh-CN" sz="1800" dirty="0">
                <a:solidFill>
                  <a:schemeClr val="bg1"/>
                </a:solidFill>
                <a:latin typeface="微软雅黑" panose="020B0503020204020204" pitchFamily="34" charset="-122"/>
                <a:ea typeface="微软雅黑" panose="020B0503020204020204" pitchFamily="34" charset="-122"/>
              </a:rPr>
              <a:t>PPT</a:t>
            </a:r>
            <a:r>
              <a:rPr lang="zh-CN" altLang="en-US" sz="1800" dirty="0">
                <a:solidFill>
                  <a:schemeClr val="bg1"/>
                </a:solidFill>
                <a:latin typeface="微软雅黑" panose="020B0503020204020204" pitchFamily="34" charset="-122"/>
                <a:ea typeface="微软雅黑" panose="020B0503020204020204" pitchFamily="34" charset="-122"/>
              </a:rPr>
              <a:t>模板、</a:t>
            </a:r>
            <a:r>
              <a:rPr lang="en-US" altLang="zh-CN" sz="1800" dirty="0">
                <a:solidFill>
                  <a:schemeClr val="bg1"/>
                </a:solidFill>
                <a:latin typeface="微软雅黑" panose="020B0503020204020204" pitchFamily="34" charset="-122"/>
                <a:ea typeface="微软雅黑" panose="020B0503020204020204" pitchFamily="34" charset="-122"/>
              </a:rPr>
              <a:t>PPT</a:t>
            </a:r>
            <a:r>
              <a:rPr lang="zh-CN" altLang="en-US" sz="180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2024/9/24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36.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37.jpe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4.png"/><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33.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4.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44.jpe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34.png"/><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3.xml"/><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notesSlide" Target="../notesSlides/notesSlide2.xml"/><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19.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notesSlide" Target="../notesSlides/notesSlide3.xml"/><Relationship Id="rId5" Type="http://schemas.openxmlformats.org/officeDocument/2006/relationships/tags" Target="../tags/tag8.xml"/><Relationship Id="rId10" Type="http://schemas.openxmlformats.org/officeDocument/2006/relationships/slideLayout" Target="../slideLayouts/slideLayout3.xml"/><Relationship Id="rId4" Type="http://schemas.openxmlformats.org/officeDocument/2006/relationships/tags" Target="../tags/tag7.xml"/><Relationship Id="rId9" Type="http://schemas.openxmlformats.org/officeDocument/2006/relationships/tags" Target="../tags/tag12.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26.jpe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8.xml"/><Relationship Id="rId7" Type="http://schemas.openxmlformats.org/officeDocument/2006/relationships/image" Target="../media/image25.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8.xml"/><Relationship Id="rId5" Type="http://schemas.openxmlformats.org/officeDocument/2006/relationships/slideLayout" Target="../slideLayouts/slideLayout3.xml"/><Relationship Id="rId4" Type="http://schemas.openxmlformats.org/officeDocument/2006/relationships/tags" Target="../tags/tag19.xml"/><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13" Type="http://schemas.openxmlformats.org/officeDocument/2006/relationships/image" Target="../media/image32.png"/><Relationship Id="rId3" Type="http://schemas.openxmlformats.org/officeDocument/2006/relationships/tags" Target="../tags/tag22.xml"/><Relationship Id="rId7" Type="http://schemas.openxmlformats.org/officeDocument/2006/relationships/slideLayout" Target="../slideLayouts/slideLayout3.xml"/><Relationship Id="rId12" Type="http://schemas.openxmlformats.org/officeDocument/2006/relationships/image" Target="../media/image31.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30.jpeg"/><Relationship Id="rId5" Type="http://schemas.openxmlformats.org/officeDocument/2006/relationships/tags" Target="../tags/tag24.xml"/><Relationship Id="rId10" Type="http://schemas.openxmlformats.org/officeDocument/2006/relationships/image" Target="../media/image29.jpeg"/><Relationship Id="rId4" Type="http://schemas.openxmlformats.org/officeDocument/2006/relationships/tags" Target="../tags/tag23.xml"/><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0380" y="5594985"/>
            <a:ext cx="2464435" cy="1108710"/>
          </a:xfrm>
          <a:prstGeom prst="rect">
            <a:avLst/>
          </a:prstGeom>
        </p:spPr>
      </p:pic>
      <p:pic>
        <p:nvPicPr>
          <p:cNvPr id="18" name="图片 17"/>
          <p:cNvPicPr>
            <a:picLocks noChangeAspect="1"/>
          </p:cNvPicPr>
          <p:nvPr/>
        </p:nvPicPr>
        <p:blipFill rotWithShape="1">
          <a:blip r:embed="rId4" cstate="email">
            <a:extLst>
              <a:ext uri="{28A0092B-C50C-407E-A947-70E740481C1C}">
                <a14:useLocalDpi xmlns:a14="http://schemas.microsoft.com/office/drawing/2010/main"/>
              </a:ext>
            </a:extLst>
          </a:blip>
          <a:srcRect l="-2"/>
          <a:stretch>
            <a:fillRect/>
          </a:stretch>
        </p:blipFill>
        <p:spPr>
          <a:xfrm>
            <a:off x="4546600" y="5473065"/>
            <a:ext cx="4941570" cy="1230630"/>
          </a:xfrm>
          <a:prstGeom prst="rect">
            <a:avLst/>
          </a:prstGeom>
        </p:spPr>
      </p:pic>
      <p:sp>
        <p:nvSpPr>
          <p:cNvPr id="11" name="矩形 10"/>
          <p:cNvSpPr/>
          <p:nvPr/>
        </p:nvSpPr>
        <p:spPr>
          <a:xfrm>
            <a:off x="0" y="5594350"/>
            <a:ext cx="5369560" cy="1263650"/>
          </a:xfrm>
          <a:prstGeom prst="rect">
            <a:avLst/>
          </a:prstGeom>
          <a:solidFill>
            <a:srgbClr val="00A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p:cNvPicPr>
            <a:picLocks noChangeAspect="1"/>
          </p:cNvPicPr>
          <p:nvPr/>
        </p:nvPicPr>
        <p:blipFill rotWithShape="1">
          <a:blip r:embed="rId5" cstate="email">
            <a:extLst>
              <a:ext uri="{28A0092B-C50C-407E-A947-70E740481C1C}">
                <a14:useLocalDpi xmlns:a14="http://schemas.microsoft.com/office/drawing/2010/main"/>
              </a:ext>
            </a:extLst>
          </a:blip>
          <a:srcRect t="-1482"/>
          <a:stretch>
            <a:fillRect/>
          </a:stretch>
        </p:blipFill>
        <p:spPr>
          <a:xfrm>
            <a:off x="7701081" y="-27373"/>
            <a:ext cx="4512186" cy="1785008"/>
          </a:xfrm>
          <a:prstGeom prst="rect">
            <a:avLst/>
          </a:prstGeom>
        </p:spPr>
      </p:pic>
      <p:grpSp>
        <p:nvGrpSpPr>
          <p:cNvPr id="12" name="组合 11"/>
          <p:cNvGrpSpPr/>
          <p:nvPr/>
        </p:nvGrpSpPr>
        <p:grpSpPr>
          <a:xfrm>
            <a:off x="401955" y="123825"/>
            <a:ext cx="3669030" cy="864870"/>
            <a:chOff x="953166" y="2094026"/>
            <a:chExt cx="3674679" cy="807377"/>
          </a:xfrm>
        </p:grpSpPr>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3166" y="2094026"/>
              <a:ext cx="796753" cy="807377"/>
            </a:xfrm>
            <a:prstGeom prst="rect">
              <a:avLst/>
            </a:prstGeom>
          </p:spPr>
        </p:pic>
        <p:sp>
          <p:nvSpPr>
            <p:cNvPr id="14" name="矩形 13"/>
            <p:cNvSpPr/>
            <p:nvPr/>
          </p:nvSpPr>
          <p:spPr>
            <a:xfrm>
              <a:off x="1750134" y="2239160"/>
              <a:ext cx="2877711" cy="516318"/>
            </a:xfrm>
            <a:prstGeom prst="rect">
              <a:avLst/>
            </a:prstGeom>
          </p:spPr>
          <p:txBody>
            <a:bodyPr wrap="square">
              <a:spAutoFit/>
            </a:bodyPr>
            <a:lstStyle/>
            <a:p>
              <a:r>
                <a:rPr lang="zh-CN" altLang="en-US" sz="3000" b="1" dirty="0">
                  <a:solidFill>
                    <a:srgbClr val="CC0000"/>
                  </a:solidFill>
                  <a:latin typeface="华文行楷" panose="02010800040101010101" pitchFamily="2" charset="-122"/>
                  <a:ea typeface="华文行楷" panose="02010800040101010101" pitchFamily="2" charset="-122"/>
                </a:rPr>
                <a:t>中华人民共和国</a:t>
              </a:r>
              <a:endParaRPr lang="en-US" altLang="zh-CN" sz="3000" b="1" dirty="0">
                <a:solidFill>
                  <a:srgbClr val="CC0000"/>
                </a:solidFill>
                <a:latin typeface="华文行楷" panose="02010800040101010101" pitchFamily="2" charset="-122"/>
                <a:ea typeface="华文行楷" panose="02010800040101010101" pitchFamily="2" charset="-122"/>
              </a:endParaRPr>
            </a:p>
          </p:txBody>
        </p:sp>
      </p:grpSp>
      <p:sp>
        <p:nvSpPr>
          <p:cNvPr id="17" name="TextBox 8"/>
          <p:cNvSpPr txBox="1"/>
          <p:nvPr/>
        </p:nvSpPr>
        <p:spPr>
          <a:xfrm>
            <a:off x="1853922" y="2262973"/>
            <a:ext cx="9417963" cy="1200329"/>
          </a:xfrm>
          <a:prstGeom prst="rect">
            <a:avLst/>
          </a:prstGeom>
          <a:noFill/>
          <a:effectLst/>
        </p:spPr>
        <p:txBody>
          <a:bodyPr wrap="none" rtlCol="0">
            <a:spAutoFit/>
            <a:scene3d>
              <a:camera prst="orthographicFront"/>
              <a:lightRig rig="threePt" dir="t"/>
            </a:scene3d>
          </a:bodyPr>
          <a:lstStyle/>
          <a:p>
            <a:pPr defTabSz="914400">
              <a:defRPr/>
            </a:pPr>
            <a:r>
              <a:rPr lang="zh-CN" altLang="zh-CN" sz="7200" b="1" kern="0" dirty="0">
                <a:solidFill>
                  <a:schemeClr val="accent1"/>
                </a:solidFill>
                <a:effectLst>
                  <a:outerShdw blurRad="38100" dist="25400" dir="5400000" algn="ctr" rotWithShape="0">
                    <a:srgbClr val="6E747A">
                      <a:alpha val="43000"/>
                    </a:srgbClr>
                  </a:outerShdw>
                </a:effectLst>
                <a:latin typeface="微软雅黑 Light" panose="020B0502040204020203" pitchFamily="34" charset="-122"/>
                <a:ea typeface="微软雅黑 Light" panose="020B0502040204020203" pitchFamily="34" charset="-122"/>
              </a:rPr>
              <a:t>民法典亮点解读</a:t>
            </a:r>
            <a:r>
              <a:rPr lang="zh-CN" altLang="en-US" sz="7200" b="1" kern="0" dirty="0">
                <a:solidFill>
                  <a:schemeClr val="accent1"/>
                </a:solidFill>
                <a:effectLst>
                  <a:outerShdw blurRad="38100" dist="25400" dir="5400000" algn="ctr" rotWithShape="0">
                    <a:srgbClr val="6E747A">
                      <a:alpha val="43000"/>
                    </a:srgbClr>
                  </a:outerShdw>
                </a:effectLst>
                <a:latin typeface="微软雅黑 Light" panose="020B0502040204020203" pitchFamily="34" charset="-122"/>
                <a:ea typeface="微软雅黑 Light" panose="020B0502040204020203" pitchFamily="34" charset="-122"/>
              </a:rPr>
              <a:t>（一）</a:t>
            </a:r>
            <a:endParaRPr lang="zh-CN" altLang="zh-CN" sz="7200" b="1" kern="0" dirty="0">
              <a:solidFill>
                <a:schemeClr val="accent1"/>
              </a:solidFill>
              <a:effectLst>
                <a:outerShdw blurRad="38100" dist="25400" dir="5400000" algn="ctr" rotWithShape="0">
                  <a:srgbClr val="6E747A">
                    <a:alpha val="43000"/>
                  </a:srgbClr>
                </a:outerShdw>
              </a:effectLst>
              <a:latin typeface="微软雅黑 Light" panose="020B0502040204020203" pitchFamily="34" charset="-122"/>
              <a:ea typeface="微软雅黑 Light" panose="020B0502040204020203" pitchFamily="34" charset="-122"/>
            </a:endParaRPr>
          </a:p>
        </p:txBody>
      </p:sp>
      <p:sp>
        <p:nvSpPr>
          <p:cNvPr id="2" name="TextBox 8"/>
          <p:cNvSpPr txBox="1"/>
          <p:nvPr/>
        </p:nvSpPr>
        <p:spPr>
          <a:xfrm>
            <a:off x="8704580" y="4820285"/>
            <a:ext cx="2567305" cy="569595"/>
          </a:xfrm>
          <a:prstGeom prst="rect">
            <a:avLst/>
          </a:prstGeom>
          <a:noFill/>
          <a:effectLst/>
        </p:spPr>
        <p:txBody>
          <a:bodyPr wrap="none" rtlCol="0">
            <a:noAutofit/>
            <a:scene3d>
              <a:camera prst="orthographicFront"/>
              <a:lightRig rig="threePt" dir="t"/>
            </a:scene3d>
          </a:bodyPr>
          <a:lstStyle/>
          <a:p>
            <a:pPr defTabSz="914400">
              <a:defRPr/>
            </a:pPr>
            <a:r>
              <a:rPr lang="zh-CN" altLang="en-US" sz="2800" b="1" kern="0" dirty="0">
                <a:solidFill>
                  <a:schemeClr val="tx1"/>
                </a:solidFill>
                <a:effectLst>
                  <a:outerShdw blurRad="38100" dist="19050" dir="2700000" algn="tl" rotWithShape="0">
                    <a:schemeClr val="dk1">
                      <a:alpha val="40000"/>
                    </a:schemeClr>
                  </a:outerShdw>
                </a:effectLst>
                <a:latin typeface="微软雅黑 Light" panose="020B0502040204020203" pitchFamily="34" charset="-122"/>
                <a:ea typeface="微软雅黑 Light" panose="020B0502040204020203" pitchFamily="34" charset="-122"/>
              </a:rPr>
              <a:t>主讲人：田雅琴</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66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25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750"/>
                                        <p:tgtEl>
                                          <p:spTgt spid="20"/>
                                        </p:tgtEl>
                                      </p:cBhvr>
                                    </p:animEffect>
                                    <p:anim calcmode="lin" valueType="num">
                                      <p:cBhvr>
                                        <p:cTn id="12" dur="750" fill="hold"/>
                                        <p:tgtEl>
                                          <p:spTgt spid="20"/>
                                        </p:tgtEl>
                                        <p:attrNameLst>
                                          <p:attrName>ppt_x</p:attrName>
                                        </p:attrNameLst>
                                      </p:cBhvr>
                                      <p:tavLst>
                                        <p:tav tm="0">
                                          <p:val>
                                            <p:strVal val="#ppt_x"/>
                                          </p:val>
                                        </p:tav>
                                        <p:tav tm="100000">
                                          <p:val>
                                            <p:strVal val="#ppt_x"/>
                                          </p:val>
                                        </p:tav>
                                      </p:tavLst>
                                    </p:anim>
                                    <p:anim calcmode="lin" valueType="num">
                                      <p:cBhvr>
                                        <p:cTn id="13" dur="75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750"/>
                                        <p:tgtEl>
                                          <p:spTgt spid="18"/>
                                        </p:tgtEl>
                                      </p:cBhvr>
                                    </p:animEffect>
                                    <p:anim calcmode="lin" valueType="num">
                                      <p:cBhvr>
                                        <p:cTn id="17" dur="750" fill="hold"/>
                                        <p:tgtEl>
                                          <p:spTgt spid="18"/>
                                        </p:tgtEl>
                                        <p:attrNameLst>
                                          <p:attrName>ppt_x</p:attrName>
                                        </p:attrNameLst>
                                      </p:cBhvr>
                                      <p:tavLst>
                                        <p:tav tm="0">
                                          <p:val>
                                            <p:strVal val="#ppt_x"/>
                                          </p:val>
                                        </p:tav>
                                        <p:tav tm="100000">
                                          <p:val>
                                            <p:strVal val="#ppt_x"/>
                                          </p:val>
                                        </p:tav>
                                      </p:tavLst>
                                    </p:anim>
                                    <p:anim calcmode="lin" valueType="num">
                                      <p:cBhvr>
                                        <p:cTn id="18"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1936115" y="118110"/>
            <a:ext cx="3814445" cy="680720"/>
          </a:xfrm>
          <a:prstGeom prst="rect">
            <a:avLst/>
          </a:prstGeom>
          <a:noFill/>
        </p:spPr>
        <p:txBody>
          <a:bodyPr wrap="square" rtlCol="0">
            <a:noAutofit/>
            <a:scene3d>
              <a:camera prst="orthographicFront"/>
              <a:lightRig rig="threePt" dir="t"/>
            </a:scene3d>
          </a:bodyPr>
          <a:lstStyle/>
          <a:p>
            <a:pPr defTabSz="1218565"/>
            <a:r>
              <a:rPr lang="zh-CN" altLang="en-US" sz="3600" b="1">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rPr>
              <a:t>以案说法</a:t>
            </a:r>
            <a:endParaRPr lang="zh-CN" altLang="en-US" sz="3200" b="1">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endParaRPr>
          </a:p>
          <a:p>
            <a:pPr defTabSz="1218565"/>
            <a:endParaRPr lang="zh-CN" altLang="en-US" sz="3200" b="1" dirty="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endParaRPr>
          </a:p>
        </p:txBody>
      </p:sp>
      <p:sp>
        <p:nvSpPr>
          <p:cNvPr id="3" name="文本框 2"/>
          <p:cNvSpPr txBox="1"/>
          <p:nvPr/>
        </p:nvSpPr>
        <p:spPr>
          <a:xfrm>
            <a:off x="4601845" y="900430"/>
            <a:ext cx="7338695" cy="4256405"/>
          </a:xfrm>
          <a:prstGeom prst="rect">
            <a:avLst/>
          </a:prstGeom>
          <a:noFill/>
        </p:spPr>
        <p:txBody>
          <a:bodyPr wrap="square" rtlCol="0" anchor="t">
            <a:noAutofit/>
          </a:bodyPr>
          <a:lstStyle/>
          <a:p>
            <a:pPr indent="0" algn="just" fontAlgn="auto">
              <a:lnSpc>
                <a:spcPct val="150000"/>
              </a:lnSpc>
            </a:pPr>
            <a:r>
              <a:rPr lang="en-US" altLang="zh-CN"/>
              <a:t>         </a:t>
            </a:r>
            <a:r>
              <a:rPr>
                <a:latin typeface="微软雅黑" panose="020B0503020204020204" pitchFamily="34" charset="-122"/>
                <a:ea typeface="微软雅黑" panose="020B0503020204020204" pitchFamily="34" charset="-122"/>
                <a:cs typeface="微软雅黑" panose="020B0503020204020204" pitchFamily="34" charset="-122"/>
              </a:rPr>
              <a:t>2020年10月31日中午，王某在自家屋后与邻居刘某发生口角。另一邻居陈某听到吵骂声后赶到现场劝架，将王某和刘某拉开。在王某与刘某争吵的过程中，陈某站在王某和刘某中间，防止双方发生进一步冲突。随后，情绪激动的王某绕过陈某准备找刘某对峙，为避免冲突升级恶化，陈某欲上前拉住王某，王某摔倒在地导致骨折，经鉴定为十级伤残。王某起诉要求陈某赔偿其医疗费、伤残赔偿金、误工费、护理费、住院伙食补助费、交通费、精神损害抚慰金等经济损失合计10万余元。</a:t>
            </a:r>
          </a:p>
          <a:p>
            <a:pPr indent="0" algn="just" fontAlgn="auto">
              <a:lnSpc>
                <a:spcPct val="150000"/>
              </a:lnSpc>
            </a:pPr>
            <a:r>
              <a:rPr lang="en-US">
                <a:latin typeface="微软雅黑" panose="020B0503020204020204" pitchFamily="34" charset="-122"/>
                <a:ea typeface="微软雅黑" panose="020B0503020204020204" pitchFamily="34" charset="-122"/>
                <a:cs typeface="微软雅黑" panose="020B0503020204020204" pitchFamily="34" charset="-122"/>
                <a:sym typeface="+mn-ea"/>
              </a:rPr>
              <a:t>       </a:t>
            </a:r>
          </a:p>
          <a:p>
            <a:pPr indent="0" algn="just" fontAlgn="auto">
              <a:lnSpc>
                <a:spcPct val="150000"/>
              </a:lnSpc>
            </a:pPr>
            <a:r>
              <a:rPr lang="en-US">
                <a:latin typeface="微软雅黑" panose="020B0503020204020204" pitchFamily="34" charset="-122"/>
                <a:ea typeface="微软雅黑" panose="020B0503020204020204" pitchFamily="34" charset="-122"/>
                <a:cs typeface="微软雅黑" panose="020B0503020204020204" pitchFamily="34" charset="-122"/>
                <a:sym typeface="+mn-ea"/>
              </a:rPr>
              <a:t>       </a:t>
            </a:r>
            <a:r>
              <a:rPr>
                <a:latin typeface="微软雅黑" panose="020B0503020204020204" pitchFamily="34" charset="-122"/>
                <a:ea typeface="微软雅黑" panose="020B0503020204020204" pitchFamily="34" charset="-122"/>
                <a:cs typeface="微软雅黑" panose="020B0503020204020204" pitchFamily="34" charset="-122"/>
                <a:sym typeface="+mn-ea"/>
              </a:rPr>
              <a:t>本案中，陈某为防止双方矛盾恶化升级上前拉架，目的是为了平息双方的矛盾</a:t>
            </a:r>
            <a:r>
              <a:rPr lang="zh-CN">
                <a:latin typeface="微软雅黑" panose="020B0503020204020204" pitchFamily="34" charset="-122"/>
                <a:ea typeface="微软雅黑" panose="020B0503020204020204" pitchFamily="34" charset="-122"/>
                <a:cs typeface="微软雅黑" panose="020B0503020204020204" pitchFamily="34" charset="-122"/>
                <a:sym typeface="+mn-ea"/>
              </a:rPr>
              <a:t>。在王某上前一步存有发生人身损害的紧急情况下，陈某</a:t>
            </a:r>
            <a:r>
              <a:rPr>
                <a:latin typeface="微软雅黑" panose="020B0503020204020204" pitchFamily="34" charset="-122"/>
                <a:ea typeface="微软雅黑" panose="020B0503020204020204" pitchFamily="34" charset="-122"/>
                <a:cs typeface="微软雅黑" panose="020B0503020204020204" pitchFamily="34" charset="-122"/>
                <a:sym typeface="+mn-ea"/>
              </a:rPr>
              <a:t>主</a:t>
            </a:r>
            <a:endParaRPr>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en-US" dirty="0">
              <a:solidFill>
                <a:schemeClr val="tx1">
                  <a:lumMod val="65000"/>
                  <a:lumOff val="35000"/>
                </a:schemeClr>
              </a:solidFill>
              <a:latin typeface="+mn-ea"/>
            </a:endParaRPr>
          </a:p>
          <a:p>
            <a:pPr indent="0" algn="just" fontAlgn="auto">
              <a:lnSpc>
                <a:spcPct val="150000"/>
              </a:lnSpc>
            </a:pPr>
            <a:endParaRPr>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custDataLst>
              <p:tags r:id="rId1"/>
            </p:custDataLst>
          </p:nvPr>
        </p:nvSpPr>
        <p:spPr>
          <a:xfrm>
            <a:off x="685165" y="5067300"/>
            <a:ext cx="11163935" cy="1337945"/>
          </a:xfrm>
          <a:prstGeom prst="rect">
            <a:avLst/>
          </a:prstGeom>
        </p:spPr>
        <p:txBody>
          <a:bodyPr wrap="square">
            <a:spAutoFit/>
          </a:bodyPr>
          <a:lstStyle/>
          <a:p>
            <a:pPr algn="just" defTabSz="1219200">
              <a:lnSpc>
                <a:spcPct val="150000"/>
              </a:lnSpc>
              <a:defRPr/>
            </a:pPr>
            <a:r>
              <a:rPr>
                <a:latin typeface="微软雅黑" panose="020B0503020204020204" pitchFamily="34" charset="-122"/>
                <a:ea typeface="微软雅黑" panose="020B0503020204020204" pitchFamily="34" charset="-122"/>
                <a:cs typeface="微软雅黑" panose="020B0503020204020204" pitchFamily="34" charset="-122"/>
                <a:sym typeface="+mn-ea"/>
              </a:rPr>
              <a:t>动拉王某的</a:t>
            </a:r>
            <a:r>
              <a:rPr lang="zh-CN">
                <a:latin typeface="微软雅黑" panose="020B0503020204020204" pitchFamily="34" charset="-122"/>
                <a:ea typeface="微软雅黑" panose="020B0503020204020204" pitchFamily="34" charset="-122"/>
                <a:cs typeface="微软雅黑" panose="020B0503020204020204" pitchFamily="34" charset="-122"/>
                <a:sym typeface="+mn-ea"/>
              </a:rPr>
              <a:t>行为能够</a:t>
            </a:r>
            <a:r>
              <a:rPr>
                <a:latin typeface="微软雅黑" panose="020B0503020204020204" pitchFamily="34" charset="-122"/>
                <a:ea typeface="微软雅黑" panose="020B0503020204020204" pitchFamily="34" charset="-122"/>
                <a:cs typeface="微软雅黑" panose="020B0503020204020204" pitchFamily="34" charset="-122"/>
                <a:sym typeface="+mn-ea"/>
              </a:rPr>
              <a:t>避免王某可能遭受的人身伤害，主观上</a:t>
            </a:r>
            <a:r>
              <a:rPr lang="zh-CN">
                <a:latin typeface="微软雅黑" panose="020B0503020204020204" pitchFamily="34" charset="-122"/>
                <a:ea typeface="微软雅黑" panose="020B0503020204020204" pitchFamily="34" charset="-122"/>
                <a:cs typeface="微软雅黑" panose="020B0503020204020204" pitchFamily="34" charset="-122"/>
                <a:sym typeface="+mn-ea"/>
              </a:rPr>
              <a:t>没有</a:t>
            </a:r>
            <a:r>
              <a:rPr>
                <a:latin typeface="微软雅黑" panose="020B0503020204020204" pitchFamily="34" charset="-122"/>
                <a:ea typeface="微软雅黑" panose="020B0503020204020204" pitchFamily="34" charset="-122"/>
                <a:cs typeface="微软雅黑" panose="020B0503020204020204" pitchFamily="34" charset="-122"/>
                <a:sym typeface="+mn-ea"/>
              </a:rPr>
              <a:t>想要伤害王某</a:t>
            </a:r>
            <a:r>
              <a:rPr lang="zh-CN">
                <a:latin typeface="微软雅黑" panose="020B0503020204020204" pitchFamily="34" charset="-122"/>
                <a:ea typeface="微软雅黑" panose="020B0503020204020204" pitchFamily="34" charset="-122"/>
                <a:cs typeface="微软雅黑" panose="020B0503020204020204" pitchFamily="34" charset="-122"/>
                <a:sym typeface="+mn-ea"/>
              </a:rPr>
              <a:t>。陈某面对紧急情势挺身而出，制止双方矛盾进一步升级，是法律和道德所倡导的，因此造成王某受伤，陈某不承担民事责任。</a:t>
            </a:r>
            <a:r>
              <a:rPr>
                <a:latin typeface="微软雅黑" panose="020B0503020204020204" pitchFamily="34" charset="-122"/>
                <a:ea typeface="微软雅黑" panose="020B0503020204020204" pitchFamily="34" charset="-122"/>
                <a:cs typeface="微软雅黑" panose="020B0503020204020204" pitchFamily="34" charset="-122"/>
                <a:sym typeface="+mn-ea"/>
              </a:rPr>
              <a:t>王某要求陈某赔偿相关损失的诉讼请求，人民法院不予支持。</a:t>
            </a:r>
            <a:endParaRPr lang="zh-CN" altLang="en-US" b="1" dirty="0">
              <a:solidFill>
                <a:srgbClr val="174D9B"/>
              </a:solidFill>
              <a:latin typeface="微软雅黑 Light" panose="020B0502040204020203" pitchFamily="34" charset="-122"/>
              <a:ea typeface="微软雅黑 Light" panose="020B0502040204020203" pitchFamily="34" charset="-122"/>
              <a:cs typeface="+mn-ea"/>
              <a:sym typeface="+mn-lt"/>
            </a:endParaRPr>
          </a:p>
        </p:txBody>
      </p:sp>
      <p:pic>
        <p:nvPicPr>
          <p:cNvPr id="4" name="图片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021715"/>
            <a:ext cx="4602480" cy="3547110"/>
          </a:xfrm>
          <a:prstGeom prst="rect">
            <a:avLst/>
          </a:prstGeom>
        </p:spPr>
      </p:pic>
      <p:sp>
        <p:nvSpPr>
          <p:cNvPr id="11" name="文本框 10"/>
          <p:cNvSpPr txBox="1"/>
          <p:nvPr>
            <p:custDataLst>
              <p:tags r:id="rId2"/>
            </p:custDataLst>
          </p:nvPr>
        </p:nvSpPr>
        <p:spPr>
          <a:xfrm>
            <a:off x="2254250" y="4251960"/>
            <a:ext cx="1948180" cy="751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algn="just" defTabSz="1219200"/>
            <a:r>
              <a:rPr lang="en-US" altLang="zh-CN" sz="2400" b="1" dirty="0">
                <a:solidFill>
                  <a:srgbClr val="FFFFFF"/>
                </a:solidFill>
                <a:latin typeface="微软雅黑" panose="020B0503020204020204" pitchFamily="34" charset="-122"/>
                <a:ea typeface="微软雅黑" panose="020B0503020204020204" pitchFamily="34" charset="-122"/>
              </a:rPr>
              <a:t>   </a:t>
            </a:r>
            <a:endParaRPr lang="zh-CN" sz="2400" b="1" dirty="0">
              <a:solidFill>
                <a:srgbClr val="FFFFFF"/>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493645" y="4397375"/>
            <a:ext cx="1500505" cy="460375"/>
          </a:xfrm>
          <a:prstGeom prst="rect">
            <a:avLst/>
          </a:prstGeom>
          <a:noFill/>
        </p:spPr>
        <p:txBody>
          <a:bodyPr wrap="square" rtlCol="0" anchor="t">
            <a:spAutoFit/>
          </a:bodyPr>
          <a:lstStyle/>
          <a:p>
            <a:r>
              <a:rPr lang="en-US">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4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法官解读</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14" grpId="0"/>
      <p:bldP spid="1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226" y="4870937"/>
            <a:ext cx="12256231" cy="1929479"/>
          </a:xfrm>
          <a:prstGeom prst="rect">
            <a:avLst/>
          </a:prstGeom>
        </p:spPr>
      </p:pic>
      <p:sp>
        <p:nvSpPr>
          <p:cNvPr id="4" name="圆角矩形 77"/>
          <p:cNvSpPr/>
          <p:nvPr/>
        </p:nvSpPr>
        <p:spPr>
          <a:xfrm>
            <a:off x="1861820" y="965200"/>
            <a:ext cx="9392920" cy="1459865"/>
          </a:xfrm>
          <a:prstGeom prst="roundRect">
            <a:avLst/>
          </a:prstGeom>
          <a:noFill/>
          <a:ln w="12700">
            <a:solidFill>
              <a:srgbClr val="DC4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B2B2B2"/>
              </a:solidFill>
              <a:latin typeface="Ping Hei"/>
              <a:ea typeface="微软雅黑 Light" panose="020B0502040204020203" pitchFamily="34" charset="-122"/>
            </a:endParaRPr>
          </a:p>
        </p:txBody>
      </p:sp>
      <p:sp>
        <p:nvSpPr>
          <p:cNvPr id="12" name="矩形 11"/>
          <p:cNvSpPr/>
          <p:nvPr/>
        </p:nvSpPr>
        <p:spPr>
          <a:xfrm>
            <a:off x="2518410" y="2630805"/>
            <a:ext cx="8543290" cy="3415030"/>
          </a:xfrm>
          <a:prstGeom prst="rect">
            <a:avLst/>
          </a:prstGeom>
          <a:noFill/>
        </p:spPr>
        <p:txBody>
          <a:bodyPr wrap="square">
            <a:spAutoFit/>
          </a:bodyPr>
          <a:lstStyle/>
          <a:p>
            <a:pPr defTabSz="1219200">
              <a:lnSpc>
                <a:spcPct val="150000"/>
              </a:lnSpc>
              <a:defRPr/>
            </a:pPr>
            <a:r>
              <a:rPr 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法条释义</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a:t>
            </a:r>
          </a:p>
          <a:p>
            <a:pPr defTabSz="1219200">
              <a:lnSpc>
                <a:spcPct val="150000"/>
              </a:lnSpc>
              <a:defRPr/>
            </a:pP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1.对于施救人受到的损害，有侵权人的由侵权人承担责任，受益人</a:t>
            </a:r>
            <a:r>
              <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lt"/>
              </a:rPr>
              <a:t>可以</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给予适当补偿。</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 </a:t>
            </a:r>
          </a:p>
          <a:p>
            <a:pPr defTabSz="1219200">
              <a:lnSpc>
                <a:spcPct val="150000"/>
              </a:lnSpc>
              <a:defRPr/>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2.没有侵权人，或者侵权人逃逸，受害人请求补偿的</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lt"/>
              </a:rPr>
              <a:t>受益人</a:t>
            </a:r>
            <a:r>
              <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lt"/>
              </a:rPr>
              <a:t>应当</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lt"/>
              </a:rPr>
              <a:t>给予适当补偿。</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defTabSz="1219200">
              <a:lnSpc>
                <a:spcPct val="150000"/>
              </a:lnSpc>
              <a:defRPr/>
            </a:pP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5" name="矩形 14"/>
          <p:cNvSpPr/>
          <p:nvPr/>
        </p:nvSpPr>
        <p:spPr>
          <a:xfrm>
            <a:off x="2202815" y="847725"/>
            <a:ext cx="8858885" cy="1476375"/>
          </a:xfrm>
          <a:prstGeom prst="rect">
            <a:avLst/>
          </a:prstGeom>
        </p:spPr>
        <p:txBody>
          <a:bodyPr wrap="square">
            <a:spAutoFit/>
          </a:bodyPr>
          <a:lstStyle/>
          <a:p>
            <a:pPr defTabSz="1219200">
              <a:lnSpc>
                <a:spcPct val="150000"/>
              </a:lnSpc>
              <a:defRPr/>
            </a:pPr>
            <a:r>
              <a:rPr lang="en-US" altLang="zh-CN" b="1" dirty="0">
                <a:solidFill>
                  <a:srgbClr val="174D9B"/>
                </a:solidFill>
                <a:latin typeface="微软雅黑" panose="020B0503020204020204" pitchFamily="34" charset="-122"/>
                <a:ea typeface="微软雅黑" panose="020B0503020204020204" pitchFamily="34" charset="-122"/>
                <a:cs typeface="+mn-ea"/>
                <a:sym typeface="+mn-lt"/>
              </a:rPr>
              <a:t>       </a:t>
            </a:r>
            <a:r>
              <a:rPr lang="zh-CN" altLang="en-US" sz="2000" b="1" dirty="0">
                <a:solidFill>
                  <a:srgbClr val="174D9B"/>
                </a:solidFill>
                <a:latin typeface="微软雅黑" panose="020B0503020204020204" pitchFamily="34" charset="-122"/>
                <a:ea typeface="微软雅黑" panose="020B0503020204020204" pitchFamily="34" charset="-122"/>
                <a:cs typeface="+mn-ea"/>
                <a:sym typeface="+mn-lt"/>
              </a:rPr>
              <a:t>民法典第一百八十三条：因保护他人民事权益使自己受到损害的，由侵权人承担民事责任，受益人可以给予适当补偿。没有侵权人、侵权人逃逸，受害人请求补偿的，受益人应当给予适当补偿。</a:t>
            </a:r>
          </a:p>
        </p:txBody>
      </p:sp>
      <p:pic>
        <p:nvPicPr>
          <p:cNvPr id="108" name="图片 107"/>
          <p:cNvPicPr/>
          <p:nvPr/>
        </p:nvPicPr>
        <p:blipFill>
          <a:blip r:embed="rId4" cstate="email">
            <a:extLst>
              <a:ext uri="{28A0092B-C50C-407E-A947-70E740481C1C}">
                <a14:useLocalDpi xmlns:a14="http://schemas.microsoft.com/office/drawing/2010/main"/>
              </a:ext>
            </a:extLst>
          </a:blip>
          <a:stretch>
            <a:fillRect/>
          </a:stretch>
        </p:blipFill>
        <p:spPr>
          <a:xfrm>
            <a:off x="253365" y="2821940"/>
            <a:ext cx="2038985" cy="2191385"/>
          </a:xfrm>
          <a:prstGeom prst="rect">
            <a:avLst/>
          </a:prstGeom>
          <a:noFill/>
          <a:ln w="9525">
            <a:noFill/>
          </a:ln>
        </p:spPr>
      </p:pic>
      <p:sp>
        <p:nvSpPr>
          <p:cNvPr id="2" name="文本框 1"/>
          <p:cNvSpPr txBox="1"/>
          <p:nvPr/>
        </p:nvSpPr>
        <p:spPr>
          <a:xfrm>
            <a:off x="2202815" y="237490"/>
            <a:ext cx="7273925" cy="521970"/>
          </a:xfrm>
          <a:prstGeom prst="rect">
            <a:avLst/>
          </a:prstGeom>
          <a:noFill/>
        </p:spPr>
        <p:txBody>
          <a:bodyPr wrap="square" rtlCol="0" anchor="t">
            <a:spAutoFit/>
            <a:scene3d>
              <a:camera prst="orthographicFront"/>
              <a:lightRig rig="threePt" dir="t"/>
            </a:scene3d>
          </a:bodyPr>
          <a:lstStyle/>
          <a:p>
            <a:r>
              <a:rPr lang="zh-CN" altLang="en-US" sz="2800" b="1" dirty="0">
                <a:solidFill>
                  <a:schemeClr val="tx1"/>
                </a:solidFill>
                <a:effectLst>
                  <a:outerShdw blurRad="38100" dist="19050" dir="2700000" algn="tl" rotWithShape="0">
                    <a:schemeClr val="dk1">
                      <a:alpha val="40000"/>
                    </a:schemeClr>
                  </a:outerShdw>
                </a:effectLst>
                <a:latin typeface="微软雅黑 Light" panose="020B0502040204020203" pitchFamily="34" charset="-122"/>
                <a:ea typeface="微软雅黑 Light" panose="020B0502040204020203" pitchFamily="34" charset="-122"/>
                <a:cs typeface="+mn-ea"/>
                <a:sym typeface="+mn-lt"/>
              </a:rPr>
              <a:t>见义勇为造成救助人本人损害，谁来赔偿？</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12" grpId="0"/>
      <p:bldP spid="12" grpId="1"/>
      <p:bldP spid="15" grpId="0"/>
      <p:bldP spid="1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3479165" y="894080"/>
            <a:ext cx="8102600" cy="5172710"/>
          </a:xfrm>
          <a:prstGeom prst="rect">
            <a:avLst/>
          </a:prstGeom>
          <a:noFill/>
          <a:ln w="3175">
            <a:solidFill>
              <a:srgbClr val="174D9B"/>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endParaRPr lang="zh-CN" altLang="zh-CN" sz="2665">
              <a:solidFill>
                <a:srgbClr val="FFFFFF"/>
              </a:solidFill>
              <a:ea typeface="微软雅黑 Light" panose="020B0502040204020203" pitchFamily="34" charset="-122"/>
              <a:sym typeface="宋体" panose="02010600030101010101" pitchFamily="2" charset="-122"/>
            </a:endParaRPr>
          </a:p>
        </p:txBody>
      </p:sp>
      <p:sp>
        <p:nvSpPr>
          <p:cNvPr id="106" name="TextBox 105"/>
          <p:cNvSpPr txBox="1"/>
          <p:nvPr>
            <p:custDataLst>
              <p:tags r:id="rId1"/>
            </p:custDataLst>
          </p:nvPr>
        </p:nvSpPr>
        <p:spPr>
          <a:xfrm>
            <a:off x="4058920" y="2164715"/>
            <a:ext cx="6943090" cy="3693160"/>
          </a:xfrm>
          <a:prstGeom prst="rect">
            <a:avLst/>
          </a:prstGeom>
          <a:noFill/>
        </p:spPr>
        <p:txBody>
          <a:bodyPr wrap="square" lIns="121898" tIns="0" rIns="121872" bIns="0" rtlCol="0">
            <a:spAutoFit/>
          </a:bodyPr>
          <a:lstStyle/>
          <a:p>
            <a:pPr algn="just" defTabSz="914400">
              <a:lnSpc>
                <a:spcPct val="150000"/>
              </a:lnSpc>
            </a:pP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sym typeface="Impact" panose="020B0806030902050204" pitchFamily="34" charset="0"/>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Impact" panose="020B0806030902050204" pitchFamily="34" charset="0"/>
              </a:rPr>
              <a:t>   </a:t>
            </a:r>
            <a:r>
              <a:rPr sz="2000" dirty="0">
                <a:latin typeface="微软雅黑" panose="020B0503020204020204" pitchFamily="34" charset="-122"/>
                <a:ea typeface="微软雅黑" panose="020B0503020204020204" pitchFamily="34" charset="-122"/>
                <a:cs typeface="微软雅黑" panose="020B0503020204020204" pitchFamily="34" charset="-122"/>
                <a:sym typeface="Impact" panose="020B0806030902050204" pitchFamily="34" charset="0"/>
              </a:rPr>
              <a:t>民法典明确了救助人因见义勇为发生损失情形下侵权人和受益人的各自责任。当有侵权人承担责任时，受益人对见义勇为者的补偿是出于道德层面的考量，可以补偿也可以不补偿，法律没有强制规定；而当没有侵权人或侵权人逃逸，受益人的补偿就会变成一种法定义务，法律规定应当给予补偿。民法典</a:t>
            </a:r>
            <a:r>
              <a:rPr lang="zh-CN" sz="2000" dirty="0">
                <a:latin typeface="微软雅黑" panose="020B0503020204020204" pitchFamily="34" charset="-122"/>
                <a:ea typeface="微软雅黑" panose="020B0503020204020204" pitchFamily="34" charset="-122"/>
                <a:cs typeface="微软雅黑" panose="020B0503020204020204" pitchFamily="34" charset="-122"/>
                <a:sym typeface="Impact" panose="020B0806030902050204" pitchFamily="34" charset="0"/>
              </a:rPr>
              <a:t>对见义勇为的规定，</a:t>
            </a:r>
            <a:r>
              <a:rPr sz="2000" dirty="0">
                <a:latin typeface="微软雅黑" panose="020B0503020204020204" pitchFamily="34" charset="-122"/>
                <a:ea typeface="微软雅黑" panose="020B0503020204020204" pitchFamily="34" charset="-122"/>
                <a:cs typeface="微软雅黑" panose="020B0503020204020204" pitchFamily="34" charset="-122"/>
                <a:sym typeface="Impact" panose="020B0806030902050204" pitchFamily="34" charset="0"/>
              </a:rPr>
              <a:t>保障了见义勇为者的合法权益，给英雄吃了一颗定心丸，有效避免了“英雄流血又流泪”。</a:t>
            </a:r>
            <a:endParaRPr lang="en-US" sz="2000">
              <a:solidFill>
                <a:schemeClr val="bg1"/>
              </a:solidFill>
              <a:latin typeface="微软雅黑" panose="020B0503020204020204" pitchFamily="34" charset="-122"/>
              <a:ea typeface="微软雅黑" panose="020B0503020204020204" pitchFamily="34" charset="-122"/>
              <a:cs typeface="Aparajita" panose="020B0604020202020204" pitchFamily="34" charset="0"/>
            </a:endParaRPr>
          </a:p>
        </p:txBody>
      </p:sp>
      <p:sp>
        <p:nvSpPr>
          <p:cNvPr id="11" name="文本框 10"/>
          <p:cNvSpPr txBox="1"/>
          <p:nvPr>
            <p:custDataLst>
              <p:tags r:id="rId2"/>
            </p:custDataLst>
          </p:nvPr>
        </p:nvSpPr>
        <p:spPr>
          <a:xfrm>
            <a:off x="3257550" y="1249680"/>
            <a:ext cx="1431925" cy="528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algn="just" defTabSz="1219200"/>
            <a:r>
              <a:rPr lang="en-US" altLang="zh-CN" sz="2400" b="1" dirty="0">
                <a:solidFill>
                  <a:srgbClr val="FFFFFF"/>
                </a:solidFill>
                <a:latin typeface="微软雅黑" panose="020B0503020204020204" pitchFamily="34" charset="-122"/>
                <a:ea typeface="微软雅黑" panose="020B0503020204020204" pitchFamily="34" charset="-122"/>
              </a:rPr>
              <a:t>   </a:t>
            </a:r>
            <a:r>
              <a:rPr lang="zh-CN" altLang="en-US" sz="2400" b="1" dirty="0">
                <a:solidFill>
                  <a:srgbClr val="FFFFFF"/>
                </a:solidFill>
                <a:latin typeface="微软雅黑" panose="020B0503020204020204" pitchFamily="34" charset="-122"/>
                <a:ea typeface="微软雅黑" panose="020B0503020204020204" pitchFamily="34" charset="-122"/>
              </a:rPr>
              <a:t>小</a:t>
            </a:r>
            <a:r>
              <a:rPr lang="en-US" altLang="zh-CN" sz="2400" b="1" dirty="0">
                <a:solidFill>
                  <a:srgbClr val="FFFFFF"/>
                </a:solidFill>
                <a:latin typeface="微软雅黑" panose="020B0503020204020204" pitchFamily="34" charset="-122"/>
                <a:ea typeface="微软雅黑" panose="020B0503020204020204" pitchFamily="34" charset="-122"/>
              </a:rPr>
              <a:t> </a:t>
            </a:r>
            <a:r>
              <a:rPr lang="zh-CN" altLang="en-US" sz="2400" b="1" dirty="0">
                <a:solidFill>
                  <a:srgbClr val="FFFFFF"/>
                </a:solidFill>
                <a:latin typeface="微软雅黑" panose="020B0503020204020204" pitchFamily="34" charset="-122"/>
                <a:ea typeface="微软雅黑" panose="020B0503020204020204" pitchFamily="34" charset="-122"/>
              </a:rPr>
              <a:t>结</a:t>
            </a:r>
          </a:p>
        </p:txBody>
      </p:sp>
      <p:pic>
        <p:nvPicPr>
          <p:cNvPr id="107" name="图片 106"/>
          <p:cNvPicPr/>
          <p:nvPr/>
        </p:nvPicPr>
        <p:blipFill>
          <a:blip r:embed="rId5" cstate="email">
            <a:extLst>
              <a:ext uri="{28A0092B-C50C-407E-A947-70E740481C1C}">
                <a14:useLocalDpi xmlns:a14="http://schemas.microsoft.com/office/drawing/2010/main"/>
              </a:ext>
            </a:extLst>
          </a:blip>
          <a:srcRect/>
          <a:stretch>
            <a:fillRect/>
          </a:stretch>
        </p:blipFill>
        <p:spPr>
          <a:xfrm>
            <a:off x="0" y="2242820"/>
            <a:ext cx="3479165" cy="31242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500"/>
                                        <p:tgtEl>
                                          <p:spTgt spid="10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6" grpId="0"/>
      <p:bldP spid="1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76603" y="309994"/>
            <a:ext cx="4394835" cy="55308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3000" b="1" kern="0" dirty="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sym typeface="+mn-ea"/>
              </a:rPr>
              <a:t>二、民事责任年龄的认定</a:t>
            </a:r>
            <a:endParaRPr kumimoji="0" lang="zh-CN" altLang="en-US" sz="3000" b="1" i="0" u="none" strike="noStrike" kern="0" cap="none" spc="0" normalizeH="0" baseline="0" noProof="0" dirty="0">
              <a:solidFill>
                <a:schemeClr val="accent1"/>
              </a:solidFill>
              <a:effectLst>
                <a:outerShdw blurRad="38100" dist="25400" dir="5400000" algn="ctr" rotWithShape="0">
                  <a:srgbClr val="6E747A">
                    <a:alpha val="43000"/>
                  </a:srgbClr>
                </a:outerShdw>
              </a:effectLst>
              <a:uLnTx/>
              <a:uFillTx/>
              <a:latin typeface="方正粗黑宋简体" panose="02000000000000000000" charset="-122"/>
              <a:ea typeface="方正粗黑宋简体" panose="02000000000000000000" charset="-122"/>
              <a:cs typeface="+mn-cs"/>
              <a:sym typeface="+mn-ea"/>
            </a:endParaRPr>
          </a:p>
        </p:txBody>
      </p:sp>
      <p:pic>
        <p:nvPicPr>
          <p:cNvPr id="7" name="图片 6"/>
          <p:cNvPicPr>
            <a:picLocks noChangeAspect="1"/>
          </p:cNvPicPr>
          <p:nvPr>
            <p:custDataLst>
              <p:tags r:id="rId1"/>
            </p:custDataLst>
          </p:nvPr>
        </p:nvPicPr>
        <p:blipFill rotWithShape="1">
          <a:blip r:embed="rId6" cstate="email">
            <a:extLst>
              <a:ext uri="{28A0092B-C50C-407E-A947-70E740481C1C}">
                <a14:useLocalDpi xmlns:a14="http://schemas.microsoft.com/office/drawing/2010/main"/>
              </a:ext>
            </a:extLst>
          </a:blip>
          <a:srcRect/>
          <a:stretch>
            <a:fillRect/>
          </a:stretch>
        </p:blipFill>
        <p:spPr>
          <a:xfrm>
            <a:off x="2226" y="4870937"/>
            <a:ext cx="12256231" cy="1929479"/>
          </a:xfrm>
          <a:prstGeom prst="rect">
            <a:avLst/>
          </a:prstGeom>
        </p:spPr>
      </p:pic>
      <p:sp>
        <p:nvSpPr>
          <p:cNvPr id="8" name="矩形 7"/>
          <p:cNvSpPr/>
          <p:nvPr/>
        </p:nvSpPr>
        <p:spPr>
          <a:xfrm>
            <a:off x="2153920" y="1702435"/>
            <a:ext cx="8486140" cy="1511300"/>
          </a:xfrm>
          <a:prstGeom prst="rect">
            <a:avLst/>
          </a:prstGeom>
          <a:noFill/>
          <a:ln w="19050" cap="flat" cmpd="sng" algn="ctr">
            <a:solidFill>
              <a:srgbClr val="174D9B"/>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rgbClr val="FFFFFF"/>
              </a:solidFill>
              <a:latin typeface="等线" panose="02010600030101010101" pitchFamily="2" charset="-122"/>
              <a:ea typeface="微软雅黑" panose="020B0503020204020204" pitchFamily="34" charset="-122"/>
            </a:endParaRPr>
          </a:p>
        </p:txBody>
      </p:sp>
      <p:sp>
        <p:nvSpPr>
          <p:cNvPr id="9" name="文本框 8"/>
          <p:cNvSpPr txBox="1"/>
          <p:nvPr/>
        </p:nvSpPr>
        <p:spPr>
          <a:xfrm>
            <a:off x="871220" y="4053205"/>
            <a:ext cx="8519795" cy="706755"/>
          </a:xfrm>
          <a:prstGeom prst="rect">
            <a:avLst/>
          </a:prstGeom>
          <a:noFill/>
        </p:spPr>
        <p:txBody>
          <a:bodyPr wrap="square" rtlCol="0">
            <a:spAutoFit/>
          </a:bodyPr>
          <a:lstStyle/>
          <a:p>
            <a:pPr>
              <a:lnSpc>
                <a:spcPct val="200000"/>
              </a:lnSpc>
            </a:pPr>
            <a:r>
              <a:rPr lang="en-US" altLang="zh-CN" dirty="0">
                <a:latin typeface="微软雅黑" panose="020B0503020204020204" pitchFamily="34" charset="-122"/>
                <a:ea typeface="微软雅黑" panose="020B0503020204020204" pitchFamily="34" charset="-122"/>
              </a:rPr>
              <a:t>       </a:t>
            </a:r>
            <a:r>
              <a:rPr lang="zh-CN" altLang="en-US" sz="2000" dirty="0">
                <a:ln w="22225">
                  <a:solidFill>
                    <a:schemeClr val="accent2"/>
                  </a:solidFill>
                  <a:prstDash val="solid"/>
                </a:ln>
                <a:solidFill>
                  <a:schemeClr val="accent2">
                    <a:lumMod val="40000"/>
                    <a:lumOff val="60000"/>
                  </a:schemeClr>
                </a:solidFill>
                <a:latin typeface="微软雅黑" panose="020B0503020204020204" pitchFamily="34" charset="-122"/>
                <a:ea typeface="微软雅黑" panose="020B0503020204020204" pitchFamily="34" charset="-122"/>
              </a:rPr>
              <a:t>民事责任年龄：是指</a:t>
            </a:r>
            <a:r>
              <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民事主体</a:t>
            </a:r>
            <a:r>
              <a:rPr lang="zh-CN" altLang="en-US" sz="2000" dirty="0">
                <a:ln w="22225">
                  <a:solidFill>
                    <a:schemeClr val="accent2"/>
                  </a:solidFill>
                  <a:prstDash val="solid"/>
                </a:ln>
                <a:solidFill>
                  <a:schemeClr val="accent2">
                    <a:lumMod val="40000"/>
                    <a:lumOff val="60000"/>
                  </a:schemeClr>
                </a:solidFill>
                <a:latin typeface="微软雅黑" panose="020B0503020204020204" pitchFamily="34" charset="-122"/>
                <a:ea typeface="微软雅黑" panose="020B0503020204020204" pitchFamily="34" charset="-122"/>
              </a:rPr>
              <a:t>从事民事行为，承担民事责任的年龄。</a:t>
            </a:r>
          </a:p>
        </p:txBody>
      </p:sp>
      <p:sp>
        <p:nvSpPr>
          <p:cNvPr id="22" name="TextBox 19"/>
          <p:cNvSpPr txBox="1"/>
          <p:nvPr>
            <p:custDataLst>
              <p:tags r:id="rId2"/>
            </p:custDataLst>
          </p:nvPr>
        </p:nvSpPr>
        <p:spPr>
          <a:xfrm>
            <a:off x="2386330" y="1852295"/>
            <a:ext cx="8021320" cy="1586865"/>
          </a:xfrm>
          <a:prstGeom prst="rect">
            <a:avLst/>
          </a:prstGeom>
          <a:noFill/>
        </p:spPr>
        <p:txBody>
          <a:bodyPr wrap="square" lIns="0" tIns="0" rIns="0" bIns="0">
            <a:noAutofit/>
          </a:bodyPr>
          <a:lstStyle/>
          <a:p>
            <a:pPr algn="just" defTabSz="914400">
              <a:lnSpc>
                <a:spcPct val="165000"/>
              </a:lnSpc>
            </a:pPr>
            <a:r>
              <a:rPr lang="en-US" dirty="0">
                <a:latin typeface="微软雅黑" panose="020B0503020204020204" pitchFamily="34" charset="-122"/>
                <a:ea typeface="微软雅黑" panose="020B0503020204020204" pitchFamily="34" charset="-122"/>
              </a:rPr>
              <a:t>      </a:t>
            </a:r>
            <a:r>
              <a:rPr lang="en-US" sz="2000" dirty="0">
                <a:latin typeface="微软雅黑" panose="020B0503020204020204" pitchFamily="34" charset="-122"/>
                <a:ea typeface="微软雅黑" panose="020B0503020204020204" pitchFamily="34" charset="-122"/>
              </a:rPr>
              <a:t> </a:t>
            </a:r>
            <a:r>
              <a:rPr sz="2000" dirty="0">
                <a:latin typeface="微软雅黑" panose="020B0503020204020204" pitchFamily="34" charset="-122"/>
                <a:ea typeface="微软雅黑" panose="020B0503020204020204" pitchFamily="34" charset="-122"/>
              </a:rPr>
              <a:t>一名小学生将妈妈价值2000元的项链送给同班的女同学，小学生的赠予行为有效吗？他对他的赠与行为带来的后果负责任吗？</a:t>
            </a:r>
          </a:p>
        </p:txBody>
      </p:sp>
      <p:pic>
        <p:nvPicPr>
          <p:cNvPr id="100" name="图片 99"/>
          <p:cNvPicPr/>
          <p:nvPr/>
        </p:nvPicPr>
        <p:blipFill>
          <a:blip r:embed="rId7" cstate="email">
            <a:extLst>
              <a:ext uri="{28A0092B-C50C-407E-A947-70E740481C1C}">
                <a14:useLocalDpi xmlns:a14="http://schemas.microsoft.com/office/drawing/2010/main"/>
              </a:ext>
            </a:extLst>
          </a:blip>
          <a:stretch>
            <a:fillRect/>
          </a:stretch>
        </p:blipFill>
        <p:spPr>
          <a:xfrm>
            <a:off x="9135745" y="3439160"/>
            <a:ext cx="2879725" cy="1740535"/>
          </a:xfrm>
          <a:prstGeom prst="rect">
            <a:avLst/>
          </a:prstGeom>
          <a:noFill/>
          <a:ln w="9525">
            <a:noFill/>
          </a:ln>
        </p:spPr>
      </p:pic>
      <p:sp>
        <p:nvSpPr>
          <p:cNvPr id="26" name="椭圆 25"/>
          <p:cNvSpPr/>
          <p:nvPr>
            <p:custDataLst>
              <p:tags r:id="rId3"/>
            </p:custDataLst>
          </p:nvPr>
        </p:nvSpPr>
        <p:spPr bwMode="auto">
          <a:xfrm>
            <a:off x="1959610" y="1205865"/>
            <a:ext cx="976630" cy="854710"/>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91438" tIns="45719" rIns="91438" bIns="45719" numCol="1" rtlCol="0" anchor="t" anchorCtr="0" compatLnSpc="1"/>
          <a:lstStyle/>
          <a:p>
            <a:pPr defTabSz="914400"/>
            <a:r>
              <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课前思考</a:t>
            </a:r>
            <a:endParaRPr lang="zh-CN" altLang="en-US"/>
          </a:p>
        </p:txBody>
      </p:sp>
      <p:sp>
        <p:nvSpPr>
          <p:cNvPr id="5" name="椭圆形标注 4"/>
          <p:cNvSpPr/>
          <p:nvPr/>
        </p:nvSpPr>
        <p:spPr>
          <a:xfrm>
            <a:off x="3652520" y="3513455"/>
            <a:ext cx="1571625" cy="62865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ym typeface="+mn-ea"/>
              </a:rPr>
              <a:t>自然人</a:t>
            </a:r>
            <a:endParaRPr lang="zh-CN" altLang="en-US" b="1"/>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5" grpId="0" bldLvl="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箭头连接符 21"/>
          <p:cNvCxnSpPr/>
          <p:nvPr/>
        </p:nvCxnSpPr>
        <p:spPr>
          <a:xfrm>
            <a:off x="3579465" y="4523454"/>
            <a:ext cx="2540" cy="541020"/>
          </a:xfrm>
          <a:prstGeom prst="straightConnector1">
            <a:avLst/>
          </a:prstGeom>
          <a:noFill/>
          <a:ln w="19050" cap="flat" cmpd="sng" algn="ctr">
            <a:solidFill>
              <a:srgbClr val="174D9B"/>
            </a:solidFill>
            <a:prstDash val="sysDot"/>
            <a:headEnd type="oval" w="lg" len="lg"/>
            <a:tailEnd type="stealth" w="lg" len="lg"/>
          </a:ln>
          <a:effectLst/>
        </p:spPr>
      </p:cxnSp>
      <p:sp>
        <p:nvSpPr>
          <p:cNvPr id="23" name="矩形 22"/>
          <p:cNvSpPr/>
          <p:nvPr/>
        </p:nvSpPr>
        <p:spPr>
          <a:xfrm>
            <a:off x="2465705" y="5162550"/>
            <a:ext cx="2340610" cy="1505585"/>
          </a:xfrm>
          <a:prstGeom prst="rect">
            <a:avLst/>
          </a:prstGeom>
          <a:solidFill>
            <a:srgbClr val="174D9B"/>
          </a:solidFill>
          <a:ln w="25400" cap="flat" cmpd="sng" algn="ctr">
            <a:noFill/>
            <a:prstDash val="solid"/>
          </a:ln>
          <a:effectLst/>
        </p:spPr>
        <p:txBody>
          <a:bodyPr rtlCol="0" anchor="ctr"/>
          <a:lstStyle/>
          <a:p>
            <a:pPr algn="just" defTabSz="914400" fontAlgn="base">
              <a:spcBef>
                <a:spcPct val="0"/>
              </a:spcBef>
              <a:spcAft>
                <a:spcPct val="0"/>
              </a:spcAft>
              <a:defRPr/>
            </a:pPr>
            <a:r>
              <a:rPr lang="zh-CN" altLang="en-US" sz="2000" b="1" kern="0" dirty="0">
                <a:solidFill>
                  <a:srgbClr val="FFFDFB"/>
                </a:solidFill>
                <a:latin typeface="Arial" panose="020B0604020202020204"/>
                <a:ea typeface="微软雅黑" panose="020B0503020204020204" pitchFamily="34" charset="-122"/>
                <a:cs typeface="+mn-ea"/>
                <a:sym typeface="+mn-lt"/>
              </a:rPr>
              <a:t>无民事行为能力人</a:t>
            </a:r>
          </a:p>
        </p:txBody>
      </p:sp>
      <p:sp>
        <p:nvSpPr>
          <p:cNvPr id="24" name="矩形 23"/>
          <p:cNvSpPr/>
          <p:nvPr/>
        </p:nvSpPr>
        <p:spPr>
          <a:xfrm>
            <a:off x="3074670" y="3780790"/>
            <a:ext cx="1009650" cy="645160"/>
          </a:xfrm>
          <a:prstGeom prst="rect">
            <a:avLst/>
          </a:prstGeom>
          <a:noFill/>
          <a:ln w="28575" cap="flat" cmpd="sng" algn="ctr">
            <a:solidFill>
              <a:srgbClr val="174D9B"/>
            </a:solidFill>
            <a:prstDash val="solid"/>
          </a:ln>
          <a:effectLst/>
        </p:spPr>
        <p:txBody>
          <a:bodyPr rtlCol="0" anchor="ctr"/>
          <a:lstStyle/>
          <a:p>
            <a:pPr algn="ctr" defTabSz="914400" fontAlgn="base">
              <a:spcBef>
                <a:spcPct val="0"/>
              </a:spcBef>
              <a:spcAft>
                <a:spcPct val="0"/>
              </a:spcAft>
              <a:defRPr/>
            </a:pPr>
            <a:r>
              <a:rPr lang="en-US" altLang="zh-CN" sz="2400" b="1" kern="0">
                <a:solidFill>
                  <a:srgbClr val="DC4B21"/>
                </a:solidFill>
                <a:latin typeface="Arial" panose="020B0604020202020204"/>
                <a:ea typeface="微软雅黑" panose="020B0503020204020204" pitchFamily="34" charset="-122"/>
                <a:cs typeface="+mn-ea"/>
                <a:sym typeface="+mn-lt"/>
              </a:rPr>
              <a:t>8周岁</a:t>
            </a:r>
          </a:p>
        </p:txBody>
      </p:sp>
      <p:cxnSp>
        <p:nvCxnSpPr>
          <p:cNvPr id="27" name="直接箭头连接符 26"/>
          <p:cNvCxnSpPr/>
          <p:nvPr/>
        </p:nvCxnSpPr>
        <p:spPr>
          <a:xfrm flipH="1">
            <a:off x="6216468" y="4426177"/>
            <a:ext cx="1905" cy="631190"/>
          </a:xfrm>
          <a:prstGeom prst="straightConnector1">
            <a:avLst/>
          </a:prstGeom>
          <a:noFill/>
          <a:ln w="19050" cap="flat" cmpd="sng" algn="ctr">
            <a:solidFill>
              <a:srgbClr val="174D9B"/>
            </a:solidFill>
            <a:prstDash val="sysDot"/>
            <a:headEnd type="oval" w="lg" len="lg"/>
            <a:tailEnd type="stealth" w="lg" len="lg"/>
          </a:ln>
          <a:effectLst/>
        </p:spPr>
      </p:cxnSp>
      <p:sp>
        <p:nvSpPr>
          <p:cNvPr id="28" name="矩形 27"/>
          <p:cNvSpPr/>
          <p:nvPr/>
        </p:nvSpPr>
        <p:spPr>
          <a:xfrm>
            <a:off x="5155565" y="5162550"/>
            <a:ext cx="2395855" cy="1505585"/>
          </a:xfrm>
          <a:prstGeom prst="rect">
            <a:avLst/>
          </a:prstGeom>
          <a:solidFill>
            <a:srgbClr val="174D9B"/>
          </a:solidFill>
          <a:ln w="25400" cap="flat" cmpd="sng" algn="ctr">
            <a:noFill/>
            <a:prstDash val="solid"/>
          </a:ln>
          <a:effectLst/>
        </p:spPr>
        <p:txBody>
          <a:bodyPr rtlCol="0" anchor="ctr"/>
          <a:lstStyle/>
          <a:p>
            <a:pPr algn="just" defTabSz="914400" fontAlgn="base">
              <a:spcBef>
                <a:spcPct val="0"/>
              </a:spcBef>
              <a:spcAft>
                <a:spcPct val="0"/>
              </a:spcAft>
              <a:defRPr/>
            </a:pPr>
            <a:r>
              <a:rPr lang="zh-CN" altLang="en-US" sz="2000" b="1" kern="0" dirty="0">
                <a:solidFill>
                  <a:srgbClr val="FFFDFB"/>
                </a:solidFill>
                <a:latin typeface="Arial" panose="020B0604020202020204"/>
                <a:ea typeface="微软雅黑" panose="020B0503020204020204" pitchFamily="34" charset="-122"/>
                <a:cs typeface="+mn-ea"/>
                <a:sym typeface="+mn-lt"/>
              </a:rPr>
              <a:t>限制民事行为能力人</a:t>
            </a:r>
          </a:p>
        </p:txBody>
      </p:sp>
      <p:sp>
        <p:nvSpPr>
          <p:cNvPr id="29" name="矩形 28"/>
          <p:cNvSpPr/>
          <p:nvPr/>
        </p:nvSpPr>
        <p:spPr>
          <a:xfrm>
            <a:off x="5527040" y="3780790"/>
            <a:ext cx="1659890" cy="645160"/>
          </a:xfrm>
          <a:prstGeom prst="rect">
            <a:avLst/>
          </a:prstGeom>
          <a:noFill/>
          <a:ln w="28575" cap="flat" cmpd="sng" algn="ctr">
            <a:solidFill>
              <a:srgbClr val="174D9B"/>
            </a:solidFill>
            <a:prstDash val="solid"/>
          </a:ln>
          <a:effectLst/>
        </p:spPr>
        <p:txBody>
          <a:bodyPr rtlCol="0" anchor="ctr"/>
          <a:lstStyle/>
          <a:p>
            <a:pPr algn="ctr" defTabSz="914400" fontAlgn="base">
              <a:spcBef>
                <a:spcPct val="0"/>
              </a:spcBef>
              <a:spcAft>
                <a:spcPct val="0"/>
              </a:spcAft>
              <a:defRPr/>
            </a:pPr>
            <a:r>
              <a:rPr lang="en-US" altLang="zh-CN" sz="2400" b="1" kern="0" dirty="0">
                <a:solidFill>
                  <a:srgbClr val="DC4B21"/>
                </a:solidFill>
                <a:latin typeface="Arial" panose="020B0604020202020204"/>
                <a:ea typeface="微软雅黑" panose="020B0503020204020204" pitchFamily="34" charset="-122"/>
                <a:cs typeface="+mn-ea"/>
                <a:sym typeface="+mn-lt"/>
              </a:rPr>
              <a:t>8至18周岁</a:t>
            </a:r>
          </a:p>
        </p:txBody>
      </p:sp>
      <p:cxnSp>
        <p:nvCxnSpPr>
          <p:cNvPr id="30" name="直接箭头连接符 29"/>
          <p:cNvCxnSpPr/>
          <p:nvPr/>
        </p:nvCxnSpPr>
        <p:spPr>
          <a:xfrm>
            <a:off x="9039605" y="4426177"/>
            <a:ext cx="18415" cy="534035"/>
          </a:xfrm>
          <a:prstGeom prst="straightConnector1">
            <a:avLst/>
          </a:prstGeom>
          <a:noFill/>
          <a:ln w="19050" cap="flat" cmpd="sng" algn="ctr">
            <a:solidFill>
              <a:srgbClr val="174D9B"/>
            </a:solidFill>
            <a:prstDash val="sysDot"/>
            <a:headEnd type="oval" w="lg" len="lg"/>
            <a:tailEnd type="stealth" w="lg" len="lg"/>
          </a:ln>
          <a:effectLst/>
        </p:spPr>
      </p:cxnSp>
      <p:sp>
        <p:nvSpPr>
          <p:cNvPr id="32" name="矩形 31"/>
          <p:cNvSpPr/>
          <p:nvPr/>
        </p:nvSpPr>
        <p:spPr>
          <a:xfrm>
            <a:off x="8033385" y="3780790"/>
            <a:ext cx="2159000" cy="645160"/>
          </a:xfrm>
          <a:prstGeom prst="rect">
            <a:avLst/>
          </a:prstGeom>
          <a:noFill/>
          <a:ln w="28575" cap="flat" cmpd="sng" algn="ctr">
            <a:solidFill>
              <a:srgbClr val="174D9B"/>
            </a:solidFill>
            <a:prstDash val="solid"/>
          </a:ln>
          <a:effectLst/>
        </p:spPr>
        <p:txBody>
          <a:bodyPr rtlCol="0" anchor="ctr"/>
          <a:lstStyle/>
          <a:p>
            <a:pPr algn="ctr" defTabSz="914400" fontAlgn="base">
              <a:spcBef>
                <a:spcPct val="0"/>
              </a:spcBef>
              <a:spcAft>
                <a:spcPct val="0"/>
              </a:spcAft>
              <a:defRPr/>
            </a:pPr>
            <a:r>
              <a:rPr lang="en-US" altLang="zh-CN" sz="2400" b="1" kern="0" dirty="0">
                <a:solidFill>
                  <a:srgbClr val="DC4B21"/>
                </a:solidFill>
                <a:latin typeface="Arial" panose="020B0604020202020204"/>
                <a:ea typeface="微软雅黑" panose="020B0503020204020204" pitchFamily="34" charset="-122"/>
                <a:cs typeface="+mn-ea"/>
                <a:sym typeface="+mn-lt"/>
              </a:rPr>
              <a:t>18周岁以上</a:t>
            </a:r>
            <a:endParaRPr lang="zh-CN" altLang="en-US" sz="2400" b="1" kern="0" dirty="0">
              <a:solidFill>
                <a:srgbClr val="DC4B21"/>
              </a:solidFill>
              <a:latin typeface="Arial" panose="020B0604020202020204"/>
              <a:ea typeface="微软雅黑" panose="020B0503020204020204" pitchFamily="34" charset="-122"/>
              <a:cs typeface="+mn-ea"/>
              <a:sym typeface="+mn-lt"/>
            </a:endParaRPr>
          </a:p>
        </p:txBody>
      </p:sp>
      <p:sp>
        <p:nvSpPr>
          <p:cNvPr id="33" name="圆角矩形 105"/>
          <p:cNvSpPr/>
          <p:nvPr/>
        </p:nvSpPr>
        <p:spPr>
          <a:xfrm>
            <a:off x="2465571" y="39049"/>
            <a:ext cx="7495674" cy="847424"/>
          </a:xfrm>
          <a:prstGeom prst="roundRect">
            <a:avLst>
              <a:gd name="adj" fmla="val 50000"/>
            </a:avLst>
          </a:prstGeom>
          <a:solidFill>
            <a:srgbClr val="174D9B"/>
          </a:solidFill>
          <a:ln w="12700" cap="flat" cmpd="sng" algn="ctr">
            <a:solidFill>
              <a:schemeClr val="bg1"/>
            </a:solidFill>
            <a:prstDash val="solid"/>
          </a:ln>
          <a:effectLst/>
        </p:spPr>
        <p:txBody>
          <a:bodyPr rtlCol="0" anchor="ctr"/>
          <a:lstStyle/>
          <a:p>
            <a:pPr algn="ctr" defTabSz="914400"/>
            <a:r>
              <a:rPr lang="zh-CN" altLang="en-US" sz="4400" b="1" kern="0" dirty="0">
                <a:solidFill>
                  <a:schemeClr val="bg1"/>
                </a:solidFill>
                <a:latin typeface="Ping Hei"/>
                <a:ea typeface="微软雅黑 Light" panose="020B0502040204020203" pitchFamily="34" charset="-122"/>
              </a:rPr>
              <a:t>二、民事责任年龄的认定</a:t>
            </a:r>
          </a:p>
        </p:txBody>
      </p:sp>
      <p:sp>
        <p:nvSpPr>
          <p:cNvPr id="100" name="文本框 99"/>
          <p:cNvSpPr txBox="1"/>
          <p:nvPr/>
        </p:nvSpPr>
        <p:spPr>
          <a:xfrm>
            <a:off x="1324610" y="886460"/>
            <a:ext cx="10173970" cy="506730"/>
          </a:xfrm>
          <a:prstGeom prst="rect">
            <a:avLst/>
          </a:prstGeom>
          <a:noFill/>
          <a:ln w="9525">
            <a:noFill/>
          </a:ln>
        </p:spPr>
        <p:txBody>
          <a:bodyPr wrap="square">
            <a:spAutoFit/>
          </a:bodyPr>
          <a:lstStyle/>
          <a:p>
            <a:pPr indent="0" algn="just" fontAlgn="auto">
              <a:lnSpc>
                <a:spcPct val="150000"/>
              </a:lnSpc>
            </a:pPr>
            <a:r>
              <a:rPr lang="en-US" altLang="zh-CN" b="0">
                <a:ea typeface="宋体" panose="02010600030101010101" pitchFamily="2" charset="-122"/>
              </a:rPr>
              <a:t>         </a:t>
            </a:r>
            <a:r>
              <a:rPr lang="en-US" altLang="zh-CN" sz="1600" b="0">
                <a:ea typeface="宋体" panose="02010600030101010101" pitchFamily="2" charset="-122"/>
              </a:rPr>
              <a:t> </a:t>
            </a:r>
            <a:endParaRPr lang="zh-CN" sz="2400" b="0">
              <a:ea typeface="宋体" panose="02010600030101010101" pitchFamily="2" charset="-122"/>
            </a:endParaRPr>
          </a:p>
        </p:txBody>
      </p:sp>
      <p:sp>
        <p:nvSpPr>
          <p:cNvPr id="35" name="文本框 34"/>
          <p:cNvSpPr txBox="1"/>
          <p:nvPr/>
        </p:nvSpPr>
        <p:spPr>
          <a:xfrm>
            <a:off x="-2707005" y="-1551940"/>
            <a:ext cx="4064000" cy="368300"/>
          </a:xfrm>
          <a:prstGeom prst="rect">
            <a:avLst/>
          </a:prstGeom>
          <a:noFill/>
        </p:spPr>
        <p:txBody>
          <a:bodyPr wrap="square" rtlCol="0">
            <a:spAutoFit/>
          </a:bodyPr>
          <a:lstStyle/>
          <a:p>
            <a:endParaRPr lang="zh-CN" altLang="en-US"/>
          </a:p>
        </p:txBody>
      </p:sp>
      <p:pic>
        <p:nvPicPr>
          <p:cNvPr id="102" name="图片 101"/>
          <p:cNvPicPr/>
          <p:nvPr/>
        </p:nvPicPr>
        <p:blipFill>
          <a:blip r:embed="rId3" cstate="email">
            <a:extLst>
              <a:ext uri="{28A0092B-C50C-407E-A947-70E740481C1C}">
                <a14:useLocalDpi xmlns:a14="http://schemas.microsoft.com/office/drawing/2010/main"/>
              </a:ext>
            </a:extLst>
          </a:blip>
          <a:srcRect/>
          <a:stretch>
            <a:fillRect/>
          </a:stretch>
        </p:blipFill>
        <p:spPr>
          <a:xfrm>
            <a:off x="2220595" y="1158875"/>
            <a:ext cx="8273415" cy="2621915"/>
          </a:xfrm>
          <a:prstGeom prst="rect">
            <a:avLst/>
          </a:prstGeom>
          <a:noFill/>
          <a:ln w="9525">
            <a:noFill/>
          </a:ln>
        </p:spPr>
      </p:pic>
      <p:sp>
        <p:nvSpPr>
          <p:cNvPr id="4" name="矩形 3"/>
          <p:cNvSpPr/>
          <p:nvPr/>
        </p:nvSpPr>
        <p:spPr>
          <a:xfrm>
            <a:off x="7900670" y="5043805"/>
            <a:ext cx="2511425" cy="1624330"/>
          </a:xfrm>
          <a:prstGeom prst="rect">
            <a:avLst/>
          </a:prstGeom>
          <a:solidFill>
            <a:srgbClr val="174D9B"/>
          </a:solidFill>
          <a:ln w="25400" cap="flat" cmpd="sng" algn="ctr">
            <a:noFill/>
            <a:prstDash val="solid"/>
          </a:ln>
          <a:effectLst/>
        </p:spPr>
        <p:txBody>
          <a:bodyPr rtlCol="0" anchor="ctr"/>
          <a:lstStyle/>
          <a:p>
            <a:pPr algn="just" defTabSz="914400" fontAlgn="base">
              <a:spcBef>
                <a:spcPct val="0"/>
              </a:spcBef>
              <a:spcAft>
                <a:spcPct val="0"/>
              </a:spcAft>
              <a:defRPr/>
            </a:pPr>
            <a:r>
              <a:rPr lang="zh-CN" altLang="en-US" sz="2000" b="1" kern="0" dirty="0">
                <a:solidFill>
                  <a:srgbClr val="FFFDFB"/>
                </a:solidFill>
                <a:latin typeface="Arial" panose="020B0604020202020204"/>
                <a:ea typeface="微软雅黑" panose="020B0503020204020204" pitchFamily="34" charset="-122"/>
                <a:cs typeface="+mn-ea"/>
                <a:sym typeface="+mn-lt"/>
              </a:rPr>
              <a:t>完全民事行为能力人</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par>
                                <p:cTn id="8" presetID="53" presetClass="entr" presetSubtype="16" fill="hold" grpId="1"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p:cTn id="10" dur="1000" fill="hold"/>
                                        <p:tgtEl>
                                          <p:spTgt spid="33"/>
                                        </p:tgtEl>
                                        <p:attrNameLst>
                                          <p:attrName>ppt_w</p:attrName>
                                        </p:attrNameLst>
                                      </p:cBhvr>
                                      <p:tavLst>
                                        <p:tav tm="0">
                                          <p:val>
                                            <p:fltVal val="0"/>
                                          </p:val>
                                        </p:tav>
                                        <p:tav tm="100000">
                                          <p:val>
                                            <p:strVal val="#ppt_w"/>
                                          </p:val>
                                        </p:tav>
                                      </p:tavLst>
                                    </p:anim>
                                    <p:anim calcmode="lin" valueType="num">
                                      <p:cBhvr>
                                        <p:cTn id="11" dur="1000" fill="hold"/>
                                        <p:tgtEl>
                                          <p:spTgt spid="33"/>
                                        </p:tgtEl>
                                        <p:attrNameLst>
                                          <p:attrName>ppt_h</p:attrName>
                                        </p:attrNameLst>
                                      </p:cBhvr>
                                      <p:tavLst>
                                        <p:tav tm="0">
                                          <p:val>
                                            <p:fltVal val="0"/>
                                          </p:val>
                                        </p:tav>
                                        <p:tav tm="100000">
                                          <p:val>
                                            <p:strVal val="#ppt_h"/>
                                          </p:val>
                                        </p:tav>
                                      </p:tavLst>
                                    </p:anim>
                                    <p:animEffect transition="in" filter="fade">
                                      <p:cBhvr>
                                        <p:cTn id="12" dur="1000"/>
                                        <p:tgtEl>
                                          <p:spTgt spid="33"/>
                                        </p:tgtEl>
                                      </p:cBhvr>
                                    </p:animEffect>
                                  </p:childTnLst>
                                </p:cTn>
                              </p:par>
                              <p:par>
                                <p:cTn id="13" presetID="35" presetClass="path" presetSubtype="0" accel="50000" decel="50000" fill="hold" grpId="2" nodeType="withEffect">
                                  <p:stCondLst>
                                    <p:cond delay="0"/>
                                  </p:stCondLst>
                                  <p:childTnLst>
                                    <p:animMotion origin="layout" path="M 1.875E-6 -2.22222E-6 L -0.10456 -2.22222E-6 " pathEditMode="relative" rAng="0" ptsTypes="AA">
                                      <p:cBhvr>
                                        <p:cTn id="14" dur="1000" spd="-100000" fill="hold"/>
                                        <p:tgtEl>
                                          <p:spTgt spid="33"/>
                                        </p:tgtEl>
                                        <p:attrNameLst>
                                          <p:attrName>ppt_x</p:attrName>
                                          <p:attrName>ppt_y</p:attrName>
                                        </p:attrNameLst>
                                      </p:cBhvr>
                                      <p:rCtr x="-5234" y="0"/>
                                    </p:animMotion>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up)">
                                      <p:cBhvr>
                                        <p:cTn id="24" dur="500"/>
                                        <p:tgtEl>
                                          <p:spTgt spid="22"/>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childTnLst>
                          </p:cTn>
                        </p:par>
                        <p:par>
                          <p:cTn id="31" fill="hold">
                            <p:stCondLst>
                              <p:cond delay="2500"/>
                            </p:stCondLst>
                            <p:childTnLst>
                              <p:par>
                                <p:cTn id="32" presetID="22" presetClass="entr" presetSubtype="1"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fltVal val="0"/>
                                          </p:val>
                                        </p:tav>
                                        <p:tav tm="100000">
                                          <p:val>
                                            <p:strVal val="#ppt_h"/>
                                          </p:val>
                                        </p:tav>
                                      </p:tavLst>
                                    </p:anim>
                                    <p:animEffect transition="in" filter="fade">
                                      <p:cBhvr>
                                        <p:cTn id="40" dur="500"/>
                                        <p:tgtEl>
                                          <p:spTgt spid="32"/>
                                        </p:tgtEl>
                                      </p:cBhvr>
                                    </p:animEffect>
                                  </p:childTnLst>
                                </p:cTn>
                              </p:par>
                            </p:childTnLst>
                          </p:cTn>
                        </p:par>
                        <p:par>
                          <p:cTn id="41" fill="hold">
                            <p:stCondLst>
                              <p:cond delay="3500"/>
                            </p:stCondLst>
                            <p:childTnLst>
                              <p:par>
                                <p:cTn id="42" presetID="22" presetClass="entr" presetSubtype="1"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up)">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3" grpId="1" animBg="1"/>
      <p:bldP spid="24" grpId="0" bldLvl="0" animBg="1"/>
      <p:bldP spid="28" grpId="0" bldLvl="0" animBg="1"/>
      <p:bldP spid="28" grpId="1" animBg="1"/>
      <p:bldP spid="29" grpId="0" bldLvl="0" animBg="1"/>
      <p:bldP spid="32" grpId="0" bldLvl="0" animBg="1"/>
      <p:bldP spid="33" grpId="0" bldLvl="0" animBg="1"/>
      <p:bldP spid="33" grpId="1" bldLvl="0" animBg="1"/>
      <p:bldP spid="33" grpId="2" bldLvl="0" animBg="1"/>
      <p:bldP spid="4" grpId="0" bldLvl="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758190" y="263525"/>
            <a:ext cx="2282190" cy="280035"/>
          </a:xfrm>
          <a:prstGeom prst="rect">
            <a:avLst/>
          </a:prstGeom>
          <a:noFill/>
          <a:ln>
            <a:noFill/>
          </a:ln>
        </p:spPr>
        <p:txBody>
          <a:bodyPr wrap="square">
            <a:spAutoFit/>
          </a:bodyPr>
          <a:lstStyle/>
          <a:p>
            <a:pPr algn="ctr" defTabSz="1219200">
              <a:defRPr/>
            </a:pPr>
            <a:endParaRPr lang="en-US" altLang="zh-CN" sz="2400" b="1" kern="0" dirty="0">
              <a:ln w="12700">
                <a:noFill/>
              </a:ln>
              <a:solidFill>
                <a:prstClr val="white"/>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12" name="矩形 11"/>
          <p:cNvSpPr/>
          <p:nvPr/>
        </p:nvSpPr>
        <p:spPr>
          <a:xfrm>
            <a:off x="1096645" y="995680"/>
            <a:ext cx="8507095" cy="1306830"/>
          </a:xfrm>
          <a:prstGeom prst="rect">
            <a:avLst/>
          </a:prstGeom>
          <a:noFill/>
          <a:ln w="12700" cap="flat" cmpd="sng" algn="ctr">
            <a:solidFill>
              <a:srgbClr val="174D9B"/>
            </a:solidFill>
            <a:prstDash val="solid"/>
            <a:miter lim="800000"/>
          </a:ln>
          <a:effectLst/>
        </p:spPr>
        <p:txBody>
          <a:bodyPr rtlCol="0" anchor="ctr"/>
          <a:lstStyle/>
          <a:p>
            <a:pPr algn="just" defTabSz="914400">
              <a:defRPr/>
            </a:pPr>
            <a:r>
              <a:rPr lang="en-US" sz="1860" kern="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p>
          <a:p>
            <a:pPr indent="0" algn="just" defTabSz="914400" fontAlgn="auto">
              <a:lnSpc>
                <a:spcPct val="150000"/>
              </a:lnSpc>
              <a:defRPr/>
            </a:pPr>
            <a:r>
              <a:rPr lang="en-US" sz="1860" kern="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kern="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不满</a:t>
            </a:r>
            <a:r>
              <a:rPr lang="zh-CN" altLang="en-US" sz="2000" b="1" kern="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八周岁</a:t>
            </a:r>
            <a:r>
              <a:rPr lang="zh-CN" altLang="en-US" sz="2000" kern="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的未成年人为无民事行为能力人，由其法定代理人代理实施民事法律行为。否则所有的法律行为都是</a:t>
            </a:r>
            <a:r>
              <a:rPr lang="zh-CN" altLang="en-US" sz="2000" b="1" kern="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无效</a:t>
            </a:r>
            <a:r>
              <a:rPr lang="zh-CN" altLang="en-US" sz="2000" kern="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的。</a:t>
            </a:r>
            <a:endParaRPr lang="zh-CN" altLang="en-US" sz="1860" kern="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defTabSz="914400">
              <a:defRPr/>
            </a:pPr>
            <a:endParaRPr lang="zh-CN" altLang="en-US" sz="1860" kern="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矩形 12"/>
          <p:cNvSpPr/>
          <p:nvPr/>
        </p:nvSpPr>
        <p:spPr>
          <a:xfrm>
            <a:off x="2894965" y="2952115"/>
            <a:ext cx="9101455" cy="3493135"/>
          </a:xfrm>
          <a:prstGeom prst="rect">
            <a:avLst/>
          </a:prstGeom>
          <a:noFill/>
          <a:ln w="12700" cap="flat" cmpd="sng" algn="ctr">
            <a:solidFill>
              <a:srgbClr val="174D9B"/>
            </a:solidFill>
            <a:prstDash val="solid"/>
            <a:miter lim="800000"/>
          </a:ln>
          <a:effectLst/>
        </p:spPr>
        <p:txBody>
          <a:bodyPr rtlCol="0" anchor="ctr"/>
          <a:lstStyle/>
          <a:p>
            <a:pPr algn="ctr" defTabSz="914400">
              <a:defRPr/>
            </a:pPr>
            <a:r>
              <a:rPr lang="en-US" altLang="zh-CN" sz="1865" kern="0">
                <a:solidFill>
                  <a:prstClr val="white"/>
                </a:solidFill>
                <a:latin typeface="Calibri" panose="020F0502020204030204"/>
                <a:ea typeface="微软雅黑 Light" panose="020B0502040204020203" pitchFamily="34" charset="-122"/>
              </a:rPr>
              <a:t>3.</a:t>
            </a:r>
          </a:p>
        </p:txBody>
      </p:sp>
      <p:sp>
        <p:nvSpPr>
          <p:cNvPr id="100" name="文本框 99"/>
          <p:cNvSpPr txBox="1"/>
          <p:nvPr/>
        </p:nvSpPr>
        <p:spPr>
          <a:xfrm>
            <a:off x="3040380" y="3169920"/>
            <a:ext cx="8756650" cy="3402965"/>
          </a:xfrm>
          <a:prstGeom prst="rect">
            <a:avLst/>
          </a:prstGeom>
          <a:noFill/>
          <a:ln w="9525">
            <a:noFill/>
          </a:ln>
        </p:spPr>
        <p:txBody>
          <a:bodyPr wrap="square">
            <a:noAutofit/>
          </a:bodyPr>
          <a:lstStyle/>
          <a:p>
            <a:pPr indent="0" algn="just" fontAlgn="auto">
              <a:lnSpc>
                <a:spcPct val="150000"/>
              </a:lnSpc>
            </a:pPr>
            <a:r>
              <a:rPr lang="en-US" altLang="zh-CN" b="0">
                <a:ea typeface="宋体" panose="02010600030101010101" pitchFamily="2" charset="-122"/>
              </a:rPr>
              <a:t>            </a:t>
            </a:r>
            <a:r>
              <a:rPr lang="zh-CN" sz="2400" b="0">
                <a:latin typeface="微软雅黑" panose="020B0503020204020204" pitchFamily="34" charset="-122"/>
                <a:ea typeface="微软雅黑" panose="020B0503020204020204" pitchFamily="34" charset="-122"/>
                <a:cs typeface="微软雅黑" panose="020B0503020204020204" pitchFamily="34" charset="-122"/>
              </a:rPr>
              <a:t>随着社会的进步和教育水平的提高，儿童的认知能力、适应能力和自我承担能力也有了很大提高，因此，适当降低民事责任年龄的下限标准，符合现代未成年人心理、生理发展特点，有利于未成年人从事与其年龄、智力相适应的民事活动，更好地尊重未成年人的自主意识，保护其合法权益。</a:t>
            </a:r>
          </a:p>
        </p:txBody>
      </p:sp>
      <p:sp>
        <p:nvSpPr>
          <p:cNvPr id="4" name="矩形 3"/>
          <p:cNvSpPr/>
          <p:nvPr/>
        </p:nvSpPr>
        <p:spPr>
          <a:xfrm>
            <a:off x="1815465" y="263525"/>
            <a:ext cx="4695190" cy="563880"/>
          </a:xfrm>
          <a:prstGeom prst="rect">
            <a:avLst/>
          </a:prstGeom>
          <a:solidFill>
            <a:srgbClr val="174D9B"/>
          </a:solidFill>
          <a:ln w="12700" cap="flat" cmpd="sng" algn="ctr">
            <a:solidFill>
              <a:srgbClr val="174D9B"/>
            </a:solidFill>
            <a:prstDash val="solid"/>
            <a:miter lim="800000"/>
          </a:ln>
          <a:effectLst/>
        </p:spPr>
        <p:txBody>
          <a:bodyPr rtlCol="0" anchor="ctr"/>
          <a:lstStyle/>
          <a:p>
            <a:pPr algn="ctr" defTabSz="914400">
              <a:defRPr/>
            </a:pPr>
            <a:r>
              <a:rPr lang="zh-CN" altLang="en-US" sz="3600" kern="0">
                <a:solidFill>
                  <a:prstClr val="white"/>
                </a:solidFill>
                <a:latin typeface="黑体" panose="02010609060101010101" charset="-122"/>
                <a:ea typeface="黑体" panose="02010609060101010101" charset="-122"/>
              </a:rPr>
              <a:t>无民事行为能力人</a:t>
            </a:r>
          </a:p>
        </p:txBody>
      </p:sp>
      <p:pic>
        <p:nvPicPr>
          <p:cNvPr id="10" name="图片 9"/>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293370" y="2952115"/>
            <a:ext cx="2207895" cy="20713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44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758190" y="263525"/>
            <a:ext cx="2282190" cy="280035"/>
          </a:xfrm>
          <a:prstGeom prst="rect">
            <a:avLst/>
          </a:prstGeom>
          <a:noFill/>
          <a:ln>
            <a:noFill/>
          </a:ln>
        </p:spPr>
        <p:txBody>
          <a:bodyPr wrap="square">
            <a:spAutoFit/>
          </a:bodyPr>
          <a:lstStyle/>
          <a:p>
            <a:pPr algn="ctr" defTabSz="1219200">
              <a:defRPr/>
            </a:pPr>
            <a:endParaRPr lang="en-US" altLang="zh-CN" sz="2400" b="1" kern="0" dirty="0">
              <a:ln w="12700">
                <a:noFill/>
              </a:ln>
              <a:solidFill>
                <a:prstClr val="white"/>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13" name="矩形 12"/>
          <p:cNvSpPr/>
          <p:nvPr/>
        </p:nvSpPr>
        <p:spPr>
          <a:xfrm>
            <a:off x="2722245" y="1762125"/>
            <a:ext cx="9101455" cy="3942715"/>
          </a:xfrm>
          <a:prstGeom prst="rect">
            <a:avLst/>
          </a:prstGeom>
          <a:noFill/>
          <a:ln w="12700" cap="flat" cmpd="sng" algn="ctr">
            <a:solidFill>
              <a:srgbClr val="174D9B"/>
            </a:solidFill>
            <a:prstDash val="solid"/>
            <a:miter lim="800000"/>
          </a:ln>
          <a:effectLst/>
        </p:spPr>
        <p:txBody>
          <a:bodyPr rtlCol="0" anchor="ctr"/>
          <a:lstStyle/>
          <a:p>
            <a:pPr algn="ctr" defTabSz="914400">
              <a:defRPr/>
            </a:pPr>
            <a:r>
              <a:rPr lang="en-US" altLang="zh-CN" sz="1865" kern="0">
                <a:solidFill>
                  <a:prstClr val="white"/>
                </a:solidFill>
                <a:latin typeface="Calibri" panose="020F0502020204030204"/>
                <a:ea typeface="微软雅黑 Light" panose="020B0502040204020203" pitchFamily="34" charset="-122"/>
              </a:rPr>
              <a:t>3.</a:t>
            </a:r>
          </a:p>
        </p:txBody>
      </p:sp>
      <p:sp>
        <p:nvSpPr>
          <p:cNvPr id="100" name="文本框 99"/>
          <p:cNvSpPr txBox="1"/>
          <p:nvPr/>
        </p:nvSpPr>
        <p:spPr>
          <a:xfrm>
            <a:off x="2894965" y="2010410"/>
            <a:ext cx="8756650" cy="3827145"/>
          </a:xfrm>
          <a:prstGeom prst="rect">
            <a:avLst/>
          </a:prstGeom>
          <a:noFill/>
          <a:ln w="9525">
            <a:noFill/>
          </a:ln>
        </p:spPr>
        <p:txBody>
          <a:bodyPr wrap="square">
            <a:noAutofit/>
          </a:bodyPr>
          <a:lstStyle/>
          <a:p>
            <a:pPr indent="0" algn="just" fontAlgn="auto">
              <a:lnSpc>
                <a:spcPct val="150000"/>
              </a:lnSpc>
            </a:pPr>
            <a:r>
              <a:rPr lang="en-US" altLang="zh-CN" b="0">
                <a:ea typeface="宋体" panose="02010600030101010101" pitchFamily="2" charset="-122"/>
              </a:rPr>
              <a:t>            </a:t>
            </a:r>
            <a:r>
              <a:rPr lang="zh-CN" sz="2400" b="0">
                <a:latin typeface="微软雅黑" panose="020B0503020204020204" pitchFamily="34" charset="-122"/>
                <a:ea typeface="微软雅黑" panose="020B0503020204020204" pitchFamily="34" charset="-122"/>
                <a:cs typeface="微软雅黑" panose="020B0503020204020204" pitchFamily="34" charset="-122"/>
              </a:rPr>
              <a:t>陈某发现自己银行卡的余额突然少了6万元，但却没有查到扣款记录也没有收到银行消费的短信通知。一问才知自己7岁的儿子小陈趁父母不在的时候，偷拿爸爸的手机给账号充值，并清除所有转账记录，然后不停地给游戏主播刷礼物。孩子一周内，在某网络平台给游戏主播打赏了6万元。问小陈直播打赏行为是否有效？巨额打赏能否追回?</a:t>
            </a:r>
          </a:p>
        </p:txBody>
      </p:sp>
      <p:sp>
        <p:nvSpPr>
          <p:cNvPr id="4" name="矩形 3"/>
          <p:cNvSpPr/>
          <p:nvPr/>
        </p:nvSpPr>
        <p:spPr>
          <a:xfrm>
            <a:off x="1815465" y="263525"/>
            <a:ext cx="4695190" cy="563880"/>
          </a:xfrm>
          <a:prstGeom prst="rect">
            <a:avLst/>
          </a:prstGeom>
          <a:solidFill>
            <a:srgbClr val="174D9B"/>
          </a:solidFill>
          <a:ln w="12700" cap="flat" cmpd="sng" algn="ctr">
            <a:solidFill>
              <a:srgbClr val="174D9B"/>
            </a:solidFill>
            <a:prstDash val="solid"/>
            <a:miter lim="800000"/>
          </a:ln>
          <a:effectLst/>
        </p:spPr>
        <p:txBody>
          <a:bodyPr rtlCol="0" anchor="ctr"/>
          <a:lstStyle/>
          <a:p>
            <a:pPr algn="ctr" defTabSz="914400">
              <a:defRPr/>
            </a:pPr>
            <a:r>
              <a:rPr lang="zh-CN" altLang="en-US" sz="3600" kern="0">
                <a:solidFill>
                  <a:prstClr val="white"/>
                </a:solidFill>
                <a:latin typeface="黑体" panose="02010609060101010101" charset="-122"/>
                <a:ea typeface="黑体" panose="02010609060101010101" charset="-122"/>
              </a:rPr>
              <a:t>以案说法</a:t>
            </a:r>
          </a:p>
        </p:txBody>
      </p:sp>
      <p:pic>
        <p:nvPicPr>
          <p:cNvPr id="3" name="图片 2"/>
          <p:cNvPicPr/>
          <p:nvPr/>
        </p:nvPicPr>
        <p:blipFill>
          <a:blip r:embed="rId3">
            <a:extLst>
              <a:ext uri="{28A0092B-C50C-407E-A947-70E740481C1C}">
                <a14:useLocalDpi xmlns:a14="http://schemas.microsoft.com/office/drawing/2010/main"/>
              </a:ext>
            </a:extLst>
          </a:blip>
          <a:stretch>
            <a:fillRect/>
          </a:stretch>
        </p:blipFill>
        <p:spPr>
          <a:xfrm>
            <a:off x="0" y="2268855"/>
            <a:ext cx="2795905" cy="314769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76603" y="309994"/>
            <a:ext cx="3611880" cy="55308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srgbClr val="174D9B"/>
                </a:solidFill>
                <a:effectLst/>
                <a:uLnTx/>
                <a:uFillTx/>
                <a:latin typeface="华文行楷" panose="02010800040101010101" pitchFamily="2" charset="-122"/>
                <a:ea typeface="华文行楷" panose="02010800040101010101" pitchFamily="2" charset="-122"/>
                <a:cs typeface="+mn-cs"/>
              </a:rPr>
              <a:t>限制民事行为能力人</a:t>
            </a:r>
          </a:p>
        </p:txBody>
      </p:sp>
      <p:pic>
        <p:nvPicPr>
          <p:cNvPr id="7" name="图片 6"/>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540" y="5551170"/>
            <a:ext cx="12256135" cy="1249680"/>
          </a:xfrm>
          <a:prstGeom prst="rect">
            <a:avLst/>
          </a:prstGeom>
        </p:spPr>
      </p:pic>
      <p:sp>
        <p:nvSpPr>
          <p:cNvPr id="4" name="矩形 3"/>
          <p:cNvSpPr/>
          <p:nvPr/>
        </p:nvSpPr>
        <p:spPr>
          <a:xfrm>
            <a:off x="3305175" y="3611880"/>
            <a:ext cx="7979410" cy="2125980"/>
          </a:xfrm>
          <a:prstGeom prst="rect">
            <a:avLst/>
          </a:prstGeom>
          <a:solidFill>
            <a:schemeClr val="bg1">
              <a:alpha val="20000"/>
            </a:schemeClr>
          </a:solidFill>
          <a:ln w="19050">
            <a:solidFill>
              <a:srgbClr val="174D9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3467620" y="3732798"/>
            <a:ext cx="7654370" cy="1753235"/>
          </a:xfrm>
          <a:prstGeom prst="rect">
            <a:avLst/>
          </a:prstGeom>
        </p:spPr>
        <p:txBody>
          <a:bodyPr wrap="square">
            <a:spAutoFit/>
          </a:bodyPr>
          <a:lstStyle/>
          <a:p>
            <a:pPr algn="just">
              <a:lnSpc>
                <a:spcPct val="200000"/>
              </a:lnSpc>
            </a:pPr>
            <a:r>
              <a:rPr lang="en-US"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民法典对于限制民事行为能力人的规定，除了其可以独立自主实施与其年龄、智力相适应的民事法律行为外，这一规定也充分体现了限制民事行为能力人的自主决定权与被尊重权。</a:t>
            </a:r>
          </a:p>
        </p:txBody>
      </p:sp>
      <p:grpSp>
        <p:nvGrpSpPr>
          <p:cNvPr id="6" name="组合 5"/>
          <p:cNvGrpSpPr/>
          <p:nvPr/>
        </p:nvGrpSpPr>
        <p:grpSpPr>
          <a:xfrm>
            <a:off x="1882966" y="1060566"/>
            <a:ext cx="9722485" cy="2160905"/>
            <a:chOff x="2971801" y="1561981"/>
            <a:chExt cx="9018825" cy="2160905"/>
          </a:xfrm>
        </p:grpSpPr>
        <p:sp>
          <p:nvSpPr>
            <p:cNvPr id="8" name="矩形: 圆角 6"/>
            <p:cNvSpPr/>
            <p:nvPr/>
          </p:nvSpPr>
          <p:spPr>
            <a:xfrm>
              <a:off x="2971801" y="1561981"/>
              <a:ext cx="9018825" cy="2160905"/>
            </a:xfrm>
            <a:prstGeom prst="roundRect">
              <a:avLst>
                <a:gd name="adj" fmla="val 0"/>
              </a:avLst>
            </a:prstGeom>
            <a:solidFill>
              <a:srgbClr val="174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272213" y="1631196"/>
              <a:ext cx="8522852" cy="2091690"/>
            </a:xfrm>
            <a:prstGeom prst="rect">
              <a:avLst/>
            </a:prstGeom>
          </p:spPr>
          <p:txBody>
            <a:bodyPr wrap="square">
              <a:spAutoFit/>
            </a:bodyPr>
            <a:lstStyle/>
            <a:p>
              <a:pPr algn="just">
                <a:lnSpc>
                  <a:spcPct val="130000"/>
                </a:lnSpc>
              </a:pPr>
              <a:r>
                <a:rPr lang="en-US" altLang="zh-CN" sz="1600" b="1" dirty="0">
                  <a:solidFill>
                    <a:srgbClr val="FFFAE3"/>
                  </a:solidFill>
                  <a:latin typeface="微软雅黑" panose="020B0503020204020204" pitchFamily="34" charset="-122"/>
                  <a:ea typeface="微软雅黑" panose="020B0503020204020204" pitchFamily="34" charset="-122"/>
                </a:rPr>
                <a:t>       </a:t>
              </a:r>
              <a:r>
                <a:rPr lang="zh-CN" altLang="en-US" sz="2000" b="1" dirty="0">
                  <a:solidFill>
                    <a:srgbClr val="FFFAE3"/>
                  </a:solidFill>
                  <a:latin typeface="微软雅黑" panose="020B0503020204020204" pitchFamily="34" charset="-122"/>
                  <a:ea typeface="微软雅黑" panose="020B0503020204020204" pitchFamily="34" charset="-122"/>
                </a:rPr>
                <a:t>八至十八岁为限制民事行为能力人，实施民事法律行为由其法定代理人代理或者经其法定代理人同意、追认。但是,可以独立实施</a:t>
              </a:r>
              <a:r>
                <a:rPr lang="zh-CN" altLang="en-US" sz="20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纯获利益</a:t>
              </a:r>
              <a:r>
                <a:rPr lang="zh-CN" altLang="en-US" sz="2000" b="1" dirty="0">
                  <a:solidFill>
                    <a:srgbClr val="FFFAE3"/>
                  </a:solidFill>
                  <a:latin typeface="微软雅黑" panose="020B0503020204020204" pitchFamily="34" charset="-122"/>
                  <a:ea typeface="微软雅黑" panose="020B0503020204020204" pitchFamily="34" charset="-122"/>
                </a:rPr>
                <a:t>的民事法律行为，或者实施与</a:t>
              </a:r>
              <a:r>
                <a:rPr lang="zh-CN" altLang="en-US" sz="20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其年龄、智力相适应</a:t>
              </a:r>
              <a:r>
                <a:rPr lang="zh-CN" altLang="en-US" sz="2000" b="1" dirty="0">
                  <a:solidFill>
                    <a:srgbClr val="FFFAE3"/>
                  </a:solidFill>
                  <a:latin typeface="微软雅黑" panose="020B0503020204020204" pitchFamily="34" charset="-122"/>
                  <a:ea typeface="微软雅黑" panose="020B0503020204020204" pitchFamily="34" charset="-122"/>
                </a:rPr>
                <a:t>的民事法律行为，不需要父母的同意或者事后追认。除此之外，其他的民事行为需要其父母代理或者事后的同意、追认，行为才有效。</a:t>
              </a:r>
            </a:p>
          </p:txBody>
        </p:sp>
      </p:grpSp>
      <p:pic>
        <p:nvPicPr>
          <p:cNvPr id="11" name="图片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230" y="3319780"/>
            <a:ext cx="1947545" cy="25787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5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0-#ppt_w/2"/>
                                          </p:val>
                                        </p:tav>
                                        <p:tav tm="100000">
                                          <p:val>
                                            <p:strVal val="#ppt_x"/>
                                          </p:val>
                                        </p:tav>
                                      </p:tavLst>
                                    </p:anim>
                                    <p:anim calcmode="lin" valueType="num">
                                      <p:cBhvr additive="base">
                                        <p:cTn id="8" dur="1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45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1+#ppt_w/2"/>
                                          </p:val>
                                        </p:tav>
                                        <p:tav tm="100000">
                                          <p:val>
                                            <p:strVal val="#ppt_x"/>
                                          </p:val>
                                        </p:tav>
                                      </p:tavLst>
                                    </p:anim>
                                    <p:anim calcmode="lin" valueType="num">
                                      <p:cBhvr additive="base">
                                        <p:cTn id="12" dur="1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p:tgtEl>
                                          <p:spTgt spid="5"/>
                                        </p:tgtEl>
                                        <p:attrNameLst>
                                          <p:attrName>ppt_y</p:attrName>
                                        </p:attrNameLst>
                                      </p:cBhvr>
                                      <p:tavLst>
                                        <p:tav tm="0">
                                          <p:val>
                                            <p:strVal val="#ppt_y+#ppt_h*1.125000"/>
                                          </p:val>
                                        </p:tav>
                                        <p:tav tm="100000">
                                          <p:val>
                                            <p:strVal val="#ppt_y"/>
                                          </p:val>
                                        </p:tav>
                                      </p:tavLst>
                                    </p:anim>
                                    <p:animEffect transition="in" filter="wipe(up)">
                                      <p:cBhvr>
                                        <p:cTn id="17" dur="1000"/>
                                        <p:tgtEl>
                                          <p:spTgt spid="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76400" y="309880"/>
            <a:ext cx="3807460" cy="629285"/>
          </a:xfrm>
          <a:prstGeom prst="rect">
            <a:avLst/>
          </a:prstGeom>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3000" b="1" kern="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子女抚养纠纷案</a:t>
            </a:r>
            <a:endParaRPr lang="zh-CN" altLang="en-US" sz="3000" b="1" kern="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3000" b="1" i="0" u="none" strike="noStrike" kern="1200" cap="none" spc="0" normalizeH="0" baseline="0" noProof="0" dirty="0">
              <a:ln>
                <a:noFill/>
              </a:ln>
              <a:solidFill>
                <a:srgbClr val="174D9B"/>
              </a:solidFill>
              <a:effectLst/>
              <a:uLnTx/>
              <a:uFillTx/>
              <a:latin typeface="华文行楷" panose="02010800040101010101" pitchFamily="2" charset="-122"/>
              <a:ea typeface="华文行楷" panose="02010800040101010101" pitchFamily="2" charset="-122"/>
              <a:cs typeface="+mn-cs"/>
            </a:endParaRPr>
          </a:p>
        </p:txBody>
      </p:sp>
      <p:sp>
        <p:nvSpPr>
          <p:cNvPr id="4" name="矩形 3"/>
          <p:cNvSpPr/>
          <p:nvPr/>
        </p:nvSpPr>
        <p:spPr>
          <a:xfrm>
            <a:off x="645795" y="1022985"/>
            <a:ext cx="8491220" cy="4418965"/>
          </a:xfrm>
          <a:prstGeom prst="rect">
            <a:avLst/>
          </a:prstGeom>
          <a:solidFill>
            <a:sysClr val="window" lastClr="FFFFFF">
              <a:alpha val="20000"/>
            </a:sysClr>
          </a:solidFill>
          <a:ln w="19050" cap="flat" cmpd="sng" algn="ctr">
            <a:solidFill>
              <a:srgbClr val="174D9B"/>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a:off x="795020" y="1109345"/>
            <a:ext cx="8054975" cy="4246245"/>
          </a:xfrm>
          <a:prstGeom prst="rect">
            <a:avLst/>
          </a:prstGeom>
        </p:spPr>
        <p:txBody>
          <a:bodyPr wrap="square">
            <a:spAutoFit/>
          </a:bodyPr>
          <a:lstStyle/>
          <a:p>
            <a:pPr algn="just" fontAlgn="auto">
              <a:lnSpc>
                <a:spcPct val="150000"/>
              </a:lnSpc>
            </a:pP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       </a:t>
            </a:r>
            <a:r>
              <a:rPr>
                <a:latin typeface="微软雅黑" panose="020B0503020204020204" pitchFamily="34" charset="-122"/>
                <a:ea typeface="微软雅黑" panose="020B0503020204020204" pitchFamily="34" charset="-122"/>
                <a:cs typeface="微软雅黑" panose="020B0503020204020204" pitchFamily="34" charset="-122"/>
                <a:sym typeface="+mn-ea"/>
              </a:rPr>
              <a:t>王某（女）与罗某（男）于2008年7月22日在兰州市城关区民政局登记结婚。2009年10月10日，罗小某出生。后双方因夫妻感情破裂，于2016年10月5日协议离婚。协议约定罗小某由罗某抚养，王某按月支付抚养费。自协议离婚至201</a:t>
            </a:r>
            <a:r>
              <a:rPr lang="en-US">
                <a:latin typeface="微软雅黑" panose="020B0503020204020204" pitchFamily="34" charset="-122"/>
                <a:ea typeface="微软雅黑" panose="020B0503020204020204" pitchFamily="34" charset="-122"/>
                <a:cs typeface="微软雅黑" panose="020B0503020204020204" pitchFamily="34" charset="-122"/>
                <a:sym typeface="+mn-ea"/>
              </a:rPr>
              <a:t>9</a:t>
            </a:r>
            <a:r>
              <a:rPr>
                <a:latin typeface="微软雅黑" panose="020B0503020204020204" pitchFamily="34" charset="-122"/>
                <a:ea typeface="微软雅黑" panose="020B0503020204020204" pitchFamily="34" charset="-122"/>
                <a:cs typeface="微软雅黑" panose="020B0503020204020204" pitchFamily="34" charset="-122"/>
                <a:sym typeface="+mn-ea"/>
              </a:rPr>
              <a:t>年10月份，孩子</a:t>
            </a:r>
            <a:r>
              <a:rPr lang="zh-CN">
                <a:latin typeface="微软雅黑" panose="020B0503020204020204" pitchFamily="34" charset="-122"/>
                <a:ea typeface="微软雅黑" panose="020B0503020204020204" pitchFamily="34" charset="-122"/>
                <a:cs typeface="微软雅黑" panose="020B0503020204020204" pitchFamily="34" charset="-122"/>
                <a:sym typeface="+mn-ea"/>
              </a:rPr>
              <a:t>一直</a:t>
            </a:r>
            <a:r>
              <a:rPr>
                <a:latin typeface="微软雅黑" panose="020B0503020204020204" pitchFamily="34" charset="-122"/>
                <a:ea typeface="微软雅黑" panose="020B0503020204020204" pitchFamily="34" charset="-122"/>
                <a:cs typeface="微软雅黑" panose="020B0503020204020204" pitchFamily="34" charset="-122"/>
                <a:sym typeface="+mn-ea"/>
              </a:rPr>
              <a:t>随罗某一起生活。201</a:t>
            </a:r>
            <a:r>
              <a:rPr lang="en-US">
                <a:latin typeface="微软雅黑" panose="020B0503020204020204" pitchFamily="34" charset="-122"/>
                <a:ea typeface="微软雅黑" panose="020B0503020204020204" pitchFamily="34" charset="-122"/>
                <a:cs typeface="微软雅黑" panose="020B0503020204020204" pitchFamily="34" charset="-122"/>
                <a:sym typeface="+mn-ea"/>
              </a:rPr>
              <a:t>9</a:t>
            </a:r>
            <a:r>
              <a:rPr>
                <a:latin typeface="微软雅黑" panose="020B0503020204020204" pitchFamily="34" charset="-122"/>
                <a:ea typeface="微软雅黑" panose="020B0503020204020204" pitchFamily="34" charset="-122"/>
                <a:cs typeface="微软雅黑" panose="020B0503020204020204" pitchFamily="34" charset="-122"/>
                <a:sym typeface="+mn-ea"/>
              </a:rPr>
              <a:t>年10月21日，王某在行使探望权的过程中发现罗某以殴打、辱骂等不恰当的方式教育孩子，给孩子造成严重的心理阴影，孩子拒绝跟罗某回家而执意跟随王某一同生活。自201</a:t>
            </a:r>
            <a:r>
              <a:rPr lang="en-US">
                <a:latin typeface="微软雅黑" panose="020B0503020204020204" pitchFamily="34" charset="-122"/>
                <a:ea typeface="微软雅黑" panose="020B0503020204020204" pitchFamily="34" charset="-122"/>
                <a:cs typeface="微软雅黑" panose="020B0503020204020204" pitchFamily="34" charset="-122"/>
                <a:sym typeface="+mn-ea"/>
              </a:rPr>
              <a:t>9</a:t>
            </a:r>
            <a:r>
              <a:rPr>
                <a:latin typeface="微软雅黑" panose="020B0503020204020204" pitchFamily="34" charset="-122"/>
                <a:ea typeface="微软雅黑" panose="020B0503020204020204" pitchFamily="34" charset="-122"/>
                <a:cs typeface="微软雅黑" panose="020B0503020204020204" pitchFamily="34" charset="-122"/>
                <a:sym typeface="+mn-ea"/>
              </a:rPr>
              <a:t>年10月21日至今，孩子一直由王某及其父母共同照顾，与王某及外祖父、外祖母已形成了稳定、亲近的生活氛围。因此，为了孩子的身心健康，也为了孩子有一个和谐、宁静的生活成长环境，</a:t>
            </a:r>
            <a:r>
              <a:rPr lang="zh-CN">
                <a:latin typeface="微软雅黑" panose="020B0503020204020204" pitchFamily="34" charset="-122"/>
                <a:ea typeface="微软雅黑" panose="020B0503020204020204" pitchFamily="34" charset="-122"/>
                <a:cs typeface="微软雅黑" panose="020B0503020204020204" pitchFamily="34" charset="-122"/>
                <a:sym typeface="+mn-ea"/>
              </a:rPr>
              <a:t>王某</a:t>
            </a:r>
            <a:r>
              <a:rPr>
                <a:latin typeface="微软雅黑" panose="020B0503020204020204" pitchFamily="34" charset="-122"/>
                <a:ea typeface="微软雅黑" panose="020B0503020204020204" pitchFamily="34" charset="-122"/>
                <a:cs typeface="微软雅黑" panose="020B0503020204020204" pitchFamily="34" charset="-122"/>
                <a:sym typeface="+mn-ea"/>
              </a:rPr>
              <a:t>恳请法院将罗小某变更为由其抚养。但罗某拒绝变更抚养关系。</a:t>
            </a:r>
            <a:r>
              <a:rPr lang="en-US">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b="1" dirty="0">
              <a:solidFill>
                <a:schemeClr val="accent6">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 name="图片 2" descr="2018061238513725"/>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9261475" y="2294890"/>
            <a:ext cx="2930525" cy="2886075"/>
          </a:xfrm>
          <a:prstGeom prst="rect">
            <a:avLst/>
          </a:prstGeom>
        </p:spPr>
      </p:pic>
      <p:sp>
        <p:nvSpPr>
          <p:cNvPr id="6" name="文本框 5"/>
          <p:cNvSpPr txBox="1"/>
          <p:nvPr/>
        </p:nvSpPr>
        <p:spPr>
          <a:xfrm>
            <a:off x="1478280" y="5616575"/>
            <a:ext cx="6096000" cy="460375"/>
          </a:xfrm>
          <a:prstGeom prst="rect">
            <a:avLst/>
          </a:prstGeom>
          <a:noFill/>
        </p:spPr>
        <p:txBody>
          <a:bodyPr wrap="square" rtlCol="0" anchor="t">
            <a:spAutoFit/>
          </a:bodyPr>
          <a:lstStyle/>
          <a:p>
            <a:r>
              <a:rPr lang="zh-CN" sz="2400" b="1">
                <a:solidFill>
                  <a:schemeClr val="accent6">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思考：法院会支持王某的诉讼请求吗？</a:t>
            </a:r>
            <a:endParaRPr lang="zh-CN" altLang="en-US" sz="2400" b="1">
              <a:solidFill>
                <a:schemeClr val="accent6">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p:tgtEl>
                                          <p:spTgt spid="5"/>
                                        </p:tgtEl>
                                        <p:attrNameLst>
                                          <p:attrName>ppt_y</p:attrName>
                                        </p:attrNameLst>
                                      </p:cBhvr>
                                      <p:tavLst>
                                        <p:tav tm="0">
                                          <p:val>
                                            <p:strVal val="#ppt_y+#ppt_h*1.125000"/>
                                          </p:val>
                                        </p:tav>
                                        <p:tav tm="100000">
                                          <p:val>
                                            <p:strVal val="#ppt_y"/>
                                          </p:val>
                                        </p:tav>
                                      </p:tavLst>
                                    </p:anim>
                                    <p:animEffect transition="in" filter="wipe(up)">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226" y="4870937"/>
            <a:ext cx="12256231" cy="1929479"/>
          </a:xfrm>
          <a:prstGeom prst="rect">
            <a:avLst/>
          </a:prstGeom>
        </p:spPr>
      </p:pic>
      <p:sp>
        <p:nvSpPr>
          <p:cNvPr id="4" name="圆角矩形 77"/>
          <p:cNvSpPr/>
          <p:nvPr/>
        </p:nvSpPr>
        <p:spPr>
          <a:xfrm>
            <a:off x="2541270" y="1495425"/>
            <a:ext cx="7740650" cy="786765"/>
          </a:xfrm>
          <a:prstGeom prst="roundRect">
            <a:avLst/>
          </a:prstGeom>
          <a:noFill/>
          <a:ln w="12700">
            <a:solidFill>
              <a:srgbClr val="DC4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B2B2B2"/>
              </a:solidFill>
              <a:latin typeface="Ping Hei"/>
              <a:ea typeface="微软雅黑 Light" panose="020B0502040204020203" pitchFamily="34" charset="-122"/>
            </a:endParaRPr>
          </a:p>
        </p:txBody>
      </p:sp>
      <p:sp>
        <p:nvSpPr>
          <p:cNvPr id="14" name="矩形 13"/>
          <p:cNvSpPr/>
          <p:nvPr/>
        </p:nvSpPr>
        <p:spPr>
          <a:xfrm>
            <a:off x="3075576" y="1566542"/>
            <a:ext cx="7206626" cy="645160"/>
          </a:xfrm>
          <a:prstGeom prst="rect">
            <a:avLst/>
          </a:prstGeom>
        </p:spPr>
        <p:txBody>
          <a:bodyPr wrap="square">
            <a:spAutoFit/>
          </a:bodyPr>
          <a:lstStyle/>
          <a:p>
            <a:pPr defTabSz="1219200">
              <a:lnSpc>
                <a:spcPct val="150000"/>
              </a:lnSpc>
              <a:defRPr/>
            </a:pPr>
            <a:r>
              <a:rPr lang="zh-CN" altLang="en-US" sz="2400" b="1" dirty="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ea"/>
                <a:sym typeface="+mn-lt"/>
              </a:rPr>
              <a:t>十六周岁以上限制行为能力人</a:t>
            </a:r>
          </a:p>
        </p:txBody>
      </p:sp>
      <p:sp>
        <p:nvSpPr>
          <p:cNvPr id="16" name="矩形 15"/>
          <p:cNvSpPr/>
          <p:nvPr/>
        </p:nvSpPr>
        <p:spPr>
          <a:xfrm>
            <a:off x="3604895" y="2943225"/>
            <a:ext cx="7058660" cy="2584450"/>
          </a:xfrm>
          <a:prstGeom prst="rect">
            <a:avLst/>
          </a:prstGeom>
        </p:spPr>
        <p:txBody>
          <a:bodyPr wrap="square">
            <a:spAutoFit/>
          </a:bodyPr>
          <a:lstStyle/>
          <a:p>
            <a:pPr algn="just">
              <a:lnSpc>
                <a:spcPct val="150000"/>
              </a:lnSpc>
            </a:pPr>
            <a:r>
              <a:rPr lang="en-US" altLang="zh-CN" b="1" dirty="0">
                <a:solidFill>
                  <a:srgbClr val="DC4B21"/>
                </a:solidFill>
                <a:latin typeface="微软雅黑" panose="020B0503020204020204" pitchFamily="34" charset="-122"/>
                <a:ea typeface="微软雅黑" panose="020B0503020204020204" pitchFamily="34" charset="-122"/>
              </a:rPr>
              <a:t>        </a:t>
            </a:r>
            <a:r>
              <a:rPr lang="zh-CN" altLang="en-US" sz="2400" b="1" dirty="0">
                <a:solidFill>
                  <a:srgbClr val="DC4B21"/>
                </a:solidFill>
                <a:latin typeface="微软雅黑" panose="020B0503020204020204" pitchFamily="34" charset="-122"/>
                <a:ea typeface="微软雅黑" panose="020B0503020204020204" pitchFamily="34" charset="-122"/>
              </a:rPr>
              <a:t>十六周岁以上的未成年人，如果可以依靠自己劳动并获得收入的，视为完全民事行为能力人，承担完全的民事责任。</a:t>
            </a:r>
            <a:endParaRPr lang="zh-CN" altLang="en-US" b="1" dirty="0">
              <a:solidFill>
                <a:srgbClr val="DC4B21"/>
              </a:solidFill>
              <a:latin typeface="微软雅黑" panose="020B0503020204020204" pitchFamily="34" charset="-122"/>
              <a:ea typeface="微软雅黑" panose="020B0503020204020204" pitchFamily="34" charset="-122"/>
            </a:endParaRPr>
          </a:p>
          <a:p>
            <a:pPr algn="just">
              <a:lnSpc>
                <a:spcPct val="150000"/>
              </a:lnSpc>
            </a:pPr>
            <a:endParaRPr lang="zh-CN" altLang="en-US" b="1" dirty="0">
              <a:solidFill>
                <a:srgbClr val="DC4B21"/>
              </a:solidFill>
              <a:latin typeface="微软雅黑" panose="020B0503020204020204" pitchFamily="34" charset="-122"/>
              <a:ea typeface="微软雅黑" panose="020B0503020204020204" pitchFamily="34" charset="-122"/>
            </a:endParaRPr>
          </a:p>
          <a:p>
            <a:pPr algn="just">
              <a:lnSpc>
                <a:spcPct val="150000"/>
              </a:lnSpc>
            </a:pPr>
            <a:endParaRPr lang="zh-CN" altLang="en-US" b="1" dirty="0">
              <a:solidFill>
                <a:srgbClr val="DC4B21"/>
              </a:solidFill>
              <a:latin typeface="微软雅黑" panose="020B0503020204020204" pitchFamily="34" charset="-122"/>
              <a:ea typeface="微软雅黑" panose="020B0503020204020204" pitchFamily="34" charset="-122"/>
            </a:endParaRPr>
          </a:p>
        </p:txBody>
      </p:sp>
      <p:grpSp>
        <p:nvGrpSpPr>
          <p:cNvPr id="22" name="Group 97"/>
          <p:cNvGrpSpPr/>
          <p:nvPr/>
        </p:nvGrpSpPr>
        <p:grpSpPr>
          <a:xfrm>
            <a:off x="1465580" y="1240155"/>
            <a:ext cx="1285240" cy="1270635"/>
            <a:chOff x="3865314" y="1566605"/>
            <a:chExt cx="1426531" cy="1426531"/>
          </a:xfrm>
        </p:grpSpPr>
        <p:sp>
          <p:nvSpPr>
            <p:cNvPr id="24" name="Oval 98"/>
            <p:cNvSpPr/>
            <p:nvPr>
              <p:custDataLst>
                <p:tags r:id="rId2"/>
              </p:custDataLst>
            </p:nvPr>
          </p:nvSpPr>
          <p:spPr>
            <a:xfrm>
              <a:off x="3865314" y="1566605"/>
              <a:ext cx="1426531" cy="1426531"/>
            </a:xfrm>
            <a:prstGeom prst="ellipse">
              <a:avLst/>
            </a:prstGeom>
            <a:solidFill>
              <a:schemeClr val="accent2"/>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0" dirty="0">
                <a:latin typeface="Lato Light"/>
              </a:endParaRPr>
            </a:p>
          </p:txBody>
        </p:sp>
        <p:sp>
          <p:nvSpPr>
            <p:cNvPr id="25" name="Oval 99"/>
            <p:cNvSpPr/>
            <p:nvPr>
              <p:custDataLst>
                <p:tags r:id="rId3"/>
              </p:custDataLst>
            </p:nvPr>
          </p:nvSpPr>
          <p:spPr>
            <a:xfrm>
              <a:off x="4007589" y="1723139"/>
              <a:ext cx="1141979" cy="114197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0" dirty="0">
                <a:latin typeface="Lato Light"/>
              </a:endParaRPr>
            </a:p>
          </p:txBody>
        </p:sp>
      </p:grpSp>
      <p:sp>
        <p:nvSpPr>
          <p:cNvPr id="41" name="Freeform 22"/>
          <p:cNvSpPr>
            <a:spLocks noEditPoints="1"/>
          </p:cNvSpPr>
          <p:nvPr>
            <p:custDataLst>
              <p:tags r:id="rId1"/>
            </p:custDataLst>
          </p:nvPr>
        </p:nvSpPr>
        <p:spPr bwMode="auto">
          <a:xfrm>
            <a:off x="1780548" y="1566564"/>
            <a:ext cx="643878" cy="647995"/>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chemeClr val="tx2"/>
          </a:solidFill>
          <a:ln>
            <a:noFill/>
          </a:ln>
        </p:spPr>
        <p:txBody>
          <a:bodyPr vert="horz" wrap="square" lIns="91421" tIns="45711" rIns="91421" bIns="45711" numCol="1" anchor="t" anchorCtr="0" compatLnSpc="1"/>
          <a:lstStyle/>
          <a:p>
            <a:endParaRPr lang="id-ID" sz="1800" dirty="0">
              <a:latin typeface="微软雅黑" panose="020B0503020204020204" pitchFamily="34" charset="-122"/>
            </a:endParaRPr>
          </a:p>
        </p:txBody>
      </p:sp>
      <p:pic>
        <p:nvPicPr>
          <p:cNvPr id="103" name="图片 102"/>
          <p:cNvPicPr/>
          <p:nvPr/>
        </p:nvPicPr>
        <p:blipFill>
          <a:blip r:embed="rId7" cstate="email">
            <a:extLst>
              <a:ext uri="{28A0092B-C50C-407E-A947-70E740481C1C}">
                <a14:useLocalDpi xmlns:a14="http://schemas.microsoft.com/office/drawing/2010/main"/>
              </a:ext>
            </a:extLst>
          </a:blip>
          <a:stretch>
            <a:fillRect/>
          </a:stretch>
        </p:blipFill>
        <p:spPr>
          <a:xfrm>
            <a:off x="197485" y="2647315"/>
            <a:ext cx="3180715" cy="22231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Left)">
                                      <p:cBhvr>
                                        <p:cTn id="15" dur="500"/>
                                        <p:tgtEl>
                                          <p:spTgt spid="16"/>
                                        </p:tgtEl>
                                      </p:cBhvr>
                                    </p:animEffect>
                                  </p:childTnLst>
                                </p:cTn>
                              </p:par>
                            </p:childTnLst>
                          </p:cTn>
                        </p:par>
                        <p:par>
                          <p:cTn id="16" fill="hold">
                            <p:stCondLst>
                              <p:cond delay="1500"/>
                            </p:stCondLst>
                            <p:childTnLst>
                              <p:par>
                                <p:cTn id="17" presetID="23" presetClass="entr" presetSubtype="16"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4" grpId="0"/>
      <p:bldP spid="16" grpId="0"/>
      <p:bldP spid="4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76603" y="309994"/>
            <a:ext cx="2468880" cy="553085"/>
          </a:xfrm>
          <a:prstGeom prst="rect">
            <a:avLst/>
          </a:prstGeom>
        </p:spPr>
        <p:txBody>
          <a:bodyPr wrap="none">
            <a:spAutoFit/>
          </a:bodyPr>
          <a:lstStyle/>
          <a:p>
            <a:r>
              <a:rPr lang="zh-CN" altLang="en-US" sz="3000" b="1" dirty="0">
                <a:solidFill>
                  <a:srgbClr val="174D9B"/>
                </a:solidFill>
                <a:latin typeface="华文行楷" panose="02010800040101010101" pitchFamily="2" charset="-122"/>
                <a:ea typeface="华文行楷" panose="02010800040101010101" pitchFamily="2" charset="-122"/>
              </a:rPr>
              <a:t>民法典诞生记</a:t>
            </a:r>
            <a:endParaRPr lang="en-US" altLang="zh-CN" sz="3000" b="1" dirty="0">
              <a:solidFill>
                <a:srgbClr val="174D9B"/>
              </a:solidFill>
              <a:latin typeface="华文行楷" panose="02010800040101010101" pitchFamily="2" charset="-122"/>
              <a:ea typeface="华文行楷" panose="02010800040101010101" pitchFamily="2" charset="-122"/>
            </a:endParaRPr>
          </a:p>
        </p:txBody>
      </p:sp>
      <p:pic>
        <p:nvPicPr>
          <p:cNvPr id="3" name="图片 2"/>
          <p:cNvPicPr>
            <a:picLocks noChangeAspect="1"/>
          </p:cNvPicPr>
          <p:nvPr>
            <p:custDataLst>
              <p:tags r:id="rId1"/>
            </p:custDataLst>
          </p:nvPr>
        </p:nvPicPr>
        <p:blipFill rotWithShape="1">
          <a:blip r:embed="rId5" cstate="email">
            <a:extLst>
              <a:ext uri="{28A0092B-C50C-407E-A947-70E740481C1C}">
                <a14:useLocalDpi xmlns:a14="http://schemas.microsoft.com/office/drawing/2010/main"/>
              </a:ext>
            </a:extLst>
          </a:blip>
          <a:srcRect/>
          <a:stretch>
            <a:fillRect/>
          </a:stretch>
        </p:blipFill>
        <p:spPr>
          <a:xfrm>
            <a:off x="27" y="593677"/>
            <a:ext cx="12023496" cy="4522146"/>
          </a:xfrm>
          <a:prstGeom prst="rect">
            <a:avLst/>
          </a:prstGeom>
        </p:spPr>
      </p:pic>
      <p:pic>
        <p:nvPicPr>
          <p:cNvPr id="5" name="Picture 272" descr="2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237870" y="2060008"/>
            <a:ext cx="1275721" cy="974741"/>
          </a:xfrm>
          <a:prstGeom prst="rect">
            <a:avLst/>
          </a:prstGeom>
          <a:noFill/>
          <a:extLst>
            <a:ext uri="{909E8E84-426E-40DD-AFC4-6F175D3DCCD1}">
              <a14:hiddenFill xmlns:a14="http://schemas.microsoft.com/office/drawing/2010/main">
                <a:solidFill>
                  <a:srgbClr val="FFFFFF"/>
                </a:solidFill>
              </a14:hiddenFill>
            </a:ext>
          </a:extLst>
        </p:spPr>
      </p:pic>
      <p:sp>
        <p:nvSpPr>
          <p:cNvPr id="100" name="文本框 99"/>
          <p:cNvSpPr txBox="1"/>
          <p:nvPr/>
        </p:nvSpPr>
        <p:spPr>
          <a:xfrm>
            <a:off x="2359025" y="1806575"/>
            <a:ext cx="7000875" cy="2245360"/>
          </a:xfrm>
          <a:prstGeom prst="rect">
            <a:avLst/>
          </a:prstGeom>
          <a:noFill/>
          <a:ln w="9525">
            <a:noFill/>
          </a:ln>
        </p:spPr>
        <p:txBody>
          <a:bodyPr wrap="square">
            <a:spAutoFit/>
          </a:bodyPr>
          <a:lstStyle/>
          <a:p>
            <a:pPr indent="0" algn="just"/>
            <a:r>
              <a:rPr lang="en-US" altLang="zh-CN" sz="2800" b="0">
                <a:latin typeface="Calibri" panose="020F0502020204030204" pitchFamily="34" charset="0"/>
                <a:ea typeface="宋体" panose="02010600030101010101" pitchFamily="2" charset="-122"/>
              </a:rPr>
              <a:t>         </a:t>
            </a:r>
            <a:r>
              <a:rPr lang="zh-CN" sz="2800" b="0">
                <a:latin typeface="Calibri" panose="020F0502020204030204" pitchFamily="34" charset="0"/>
                <a:ea typeface="宋体" panose="02010600030101010101" pitchFamily="2" charset="-122"/>
              </a:rPr>
              <a:t>民法典被称为社会生活的百科全书，它与每个人的生活、工作息息相关。民法典的颁布，标志着中国法律进入法典化时代，是中国法制史上的里程碑。它是民事法律制度走向体系化，完备化和科学化的显著标志。</a:t>
            </a:r>
            <a:endParaRPr lang="zh-CN" altLang="en-US" sz="2800" b="0">
              <a:latin typeface="Calibri" panose="020F0502020204030204" pitchFamily="34" charset="0"/>
              <a:ea typeface="宋体" panose="02010600030101010101" pitchFamily="2" charset="-122"/>
            </a:endParaRPr>
          </a:p>
        </p:txBody>
      </p:sp>
      <p:pic>
        <p:nvPicPr>
          <p:cNvPr id="4" name="图片 3"/>
          <p:cNvPicPr/>
          <p:nvPr/>
        </p:nvPicPr>
        <p:blipFill>
          <a:blip r:embed="rId7" cstate="email">
            <a:extLst>
              <a:ext uri="{28A0092B-C50C-407E-A947-70E740481C1C}">
                <a14:useLocalDpi xmlns:a14="http://schemas.microsoft.com/office/drawing/2010/main"/>
              </a:ext>
            </a:extLst>
          </a:blip>
          <a:srcRect/>
          <a:stretch>
            <a:fillRect/>
          </a:stretch>
        </p:blipFill>
        <p:spPr>
          <a:xfrm>
            <a:off x="792480" y="4667885"/>
            <a:ext cx="1397000" cy="2059940"/>
          </a:xfrm>
          <a:prstGeom prst="rect">
            <a:avLst/>
          </a:prstGeom>
          <a:noFill/>
          <a:ln w="9525">
            <a:noFill/>
          </a:ln>
        </p:spPr>
      </p:pic>
      <p:pic>
        <p:nvPicPr>
          <p:cNvPr id="101" name="图片 100"/>
          <p:cNvPicPr/>
          <p:nvPr/>
        </p:nvPicPr>
        <p:blipFill>
          <a:blip r:embed="rId8" cstate="email">
            <a:extLst>
              <a:ext uri="{28A0092B-C50C-407E-A947-70E740481C1C}">
                <a14:useLocalDpi xmlns:a14="http://schemas.microsoft.com/office/drawing/2010/main"/>
              </a:ext>
            </a:extLst>
          </a:blip>
          <a:stretch>
            <a:fillRect/>
          </a:stretch>
        </p:blipFill>
        <p:spPr>
          <a:xfrm>
            <a:off x="2712085" y="4759325"/>
            <a:ext cx="1483995" cy="1968500"/>
          </a:xfrm>
          <a:prstGeom prst="rect">
            <a:avLst/>
          </a:prstGeom>
          <a:noFill/>
          <a:ln w="9525">
            <a:noFill/>
          </a:ln>
        </p:spPr>
      </p:pic>
      <p:pic>
        <p:nvPicPr>
          <p:cNvPr id="6" name="图片 5"/>
          <p:cNvPicPr>
            <a:picLocks noChangeAspect="1"/>
          </p:cNvPicPr>
          <p:nvPr>
            <p:custDataLst>
              <p:tags r:id="rId2"/>
            </p:custDataLst>
          </p:nvPr>
        </p:nvPicPr>
        <p:blipFill>
          <a:blip r:embed="rId9" cstate="email">
            <a:extLst>
              <a:ext uri="{28A0092B-C50C-407E-A947-70E740481C1C}">
                <a14:useLocalDpi xmlns:a14="http://schemas.microsoft.com/office/drawing/2010/main"/>
              </a:ext>
            </a:extLst>
          </a:blip>
          <a:stretch>
            <a:fillRect/>
          </a:stretch>
        </p:blipFill>
        <p:spPr>
          <a:xfrm>
            <a:off x="6283325" y="4759325"/>
            <a:ext cx="1421765" cy="1989455"/>
          </a:xfrm>
          <a:prstGeom prst="rect">
            <a:avLst/>
          </a:prstGeom>
        </p:spPr>
      </p:pic>
      <p:pic>
        <p:nvPicPr>
          <p:cNvPr id="7" name="图片 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80705" y="4759325"/>
            <a:ext cx="1449705" cy="1938020"/>
          </a:xfrm>
          <a:prstGeom prst="rect">
            <a:avLst/>
          </a:prstGeom>
        </p:spPr>
      </p:pic>
      <p:pic>
        <p:nvPicPr>
          <p:cNvPr id="8" name="图片 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991090" y="4758690"/>
            <a:ext cx="1356995" cy="1969135"/>
          </a:xfrm>
          <a:prstGeom prst="rect">
            <a:avLst/>
          </a:prstGeom>
        </p:spPr>
      </p:pic>
      <p:pic>
        <p:nvPicPr>
          <p:cNvPr id="10" name="图片 9"/>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544695" y="4758690"/>
            <a:ext cx="1420495" cy="19386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63" presetClass="path" presetSubtype="0" accel="50000" fill="hold" nodeType="withEffect">
                                  <p:stCondLst>
                                    <p:cond delay="0"/>
                                  </p:stCondLst>
                                  <p:childTnLst>
                                    <p:animMotion origin="layout" path="M -0.39467 -0.01505 L -0.02461 -0.01505 " pathEditMode="relative" rAng="0" ptsTypes="AA">
                                      <p:cBhvr>
                                        <p:cTn id="13" dur="1000" fill="hold"/>
                                        <p:tgtEl>
                                          <p:spTgt spid="5"/>
                                        </p:tgtEl>
                                        <p:attrNameLst>
                                          <p:attrName>ppt_x</p:attrName>
                                          <p:attrName>ppt_y</p:attrName>
                                        </p:attrNameLst>
                                      </p:cBhvr>
                                      <p:rCtr x="18503" y="0"/>
                                    </p:animMotion>
                                  </p:childTnLst>
                                </p:cTn>
                              </p:par>
                            </p:childTnLst>
                          </p:cTn>
                        </p:par>
                        <p:par>
                          <p:cTn id="14" fill="hold">
                            <p:stCondLst>
                              <p:cond delay="500"/>
                            </p:stCondLst>
                            <p:childTnLst>
                              <p:par>
                                <p:cTn id="15" presetID="10" presetClass="exit" presetSubtype="0" fill="hold" nodeType="afterEffect">
                                  <p:stCondLst>
                                    <p:cond delay="0"/>
                                  </p:stCondLst>
                                  <p:childTnLst>
                                    <p:animEffect transition="out" filter="fade">
                                      <p:cBhvr>
                                        <p:cTn id="16" dur="1000"/>
                                        <p:tgtEl>
                                          <p:spTgt spid="5"/>
                                        </p:tgtEl>
                                      </p:cBhvr>
                                    </p:animEffect>
                                    <p:set>
                                      <p:cBhvr>
                                        <p:cTn id="17" dur="1" fill="hold">
                                          <p:stCondLst>
                                            <p:cond delay="9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1"/>
                                        </p:tgtEl>
                                        <p:attrNameLst>
                                          <p:attrName>style.visibility</p:attrName>
                                        </p:attrNameLst>
                                      </p:cBhvr>
                                      <p:to>
                                        <p:strVal val="visible"/>
                                      </p:to>
                                    </p:set>
                                    <p:anim calcmode="lin" valueType="num">
                                      <p:cBhvr additive="base">
                                        <p:cTn id="28" dur="500" fill="hold"/>
                                        <p:tgtEl>
                                          <p:spTgt spid="101"/>
                                        </p:tgtEl>
                                        <p:attrNameLst>
                                          <p:attrName>ppt_x</p:attrName>
                                        </p:attrNameLst>
                                      </p:cBhvr>
                                      <p:tavLst>
                                        <p:tav tm="0">
                                          <p:val>
                                            <p:strVal val="#ppt_x"/>
                                          </p:val>
                                        </p:tav>
                                        <p:tav tm="100000">
                                          <p:val>
                                            <p:strVal val="#ppt_x"/>
                                          </p:val>
                                        </p:tav>
                                      </p:tavLst>
                                    </p:anim>
                                    <p:anim calcmode="lin" valueType="num">
                                      <p:cBhvr additive="base">
                                        <p:cTn id="29"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4742117" y="3862663"/>
            <a:ext cx="3213302" cy="2868325"/>
          </a:xfrm>
          <a:prstGeom prst="rect">
            <a:avLst/>
          </a:prstGeom>
        </p:spPr>
      </p:pic>
      <p:pic>
        <p:nvPicPr>
          <p:cNvPr id="20" name="图片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48723" y="4841965"/>
            <a:ext cx="3213303" cy="2007243"/>
          </a:xfrm>
          <a:prstGeom prst="rect">
            <a:avLst/>
          </a:prstGeom>
        </p:spPr>
      </p:pic>
      <p:pic>
        <p:nvPicPr>
          <p:cNvPr id="18" name="图片 17"/>
          <p:cNvPicPr>
            <a:picLocks noChangeAspect="1"/>
          </p:cNvPicPr>
          <p:nvPr/>
        </p:nvPicPr>
        <p:blipFill rotWithShape="1">
          <a:blip r:embed="rId5" cstate="email">
            <a:extLst>
              <a:ext uri="{28A0092B-C50C-407E-A947-70E740481C1C}">
                <a14:useLocalDpi xmlns:a14="http://schemas.microsoft.com/office/drawing/2010/main"/>
              </a:ext>
            </a:extLst>
          </a:blip>
          <a:srcRect l="-2"/>
          <a:stretch>
            <a:fillRect/>
          </a:stretch>
        </p:blipFill>
        <p:spPr>
          <a:xfrm>
            <a:off x="-124730" y="5398078"/>
            <a:ext cx="4941279" cy="651848"/>
          </a:xfrm>
          <a:prstGeom prst="rect">
            <a:avLst/>
          </a:prstGeom>
        </p:spPr>
      </p:pic>
      <p:sp>
        <p:nvSpPr>
          <p:cNvPr id="11" name="矩形 10"/>
          <p:cNvSpPr/>
          <p:nvPr/>
        </p:nvSpPr>
        <p:spPr>
          <a:xfrm>
            <a:off x="0" y="6060558"/>
            <a:ext cx="5369442" cy="797442"/>
          </a:xfrm>
          <a:prstGeom prst="rect">
            <a:avLst/>
          </a:prstGeom>
          <a:solidFill>
            <a:srgbClr val="00A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p:cNvPicPr>
            <a:picLocks noChangeAspect="1"/>
          </p:cNvPicPr>
          <p:nvPr/>
        </p:nvPicPr>
        <p:blipFill rotWithShape="1">
          <a:blip r:embed="rId6" cstate="email">
            <a:extLst>
              <a:ext uri="{28A0092B-C50C-407E-A947-70E740481C1C}">
                <a14:useLocalDpi xmlns:a14="http://schemas.microsoft.com/office/drawing/2010/main"/>
              </a:ext>
            </a:extLst>
          </a:blip>
          <a:srcRect t="-1482"/>
          <a:stretch>
            <a:fillRect/>
          </a:stretch>
        </p:blipFill>
        <p:spPr>
          <a:xfrm>
            <a:off x="7701081" y="-27373"/>
            <a:ext cx="4512186" cy="1785008"/>
          </a:xfrm>
          <a:prstGeom prst="rect">
            <a:avLst/>
          </a:prstGeom>
        </p:spPr>
      </p:pic>
      <p:sp>
        <p:nvSpPr>
          <p:cNvPr id="2" name="文本框 1"/>
          <p:cNvSpPr txBox="1"/>
          <p:nvPr/>
        </p:nvSpPr>
        <p:spPr>
          <a:xfrm>
            <a:off x="2940489" y="2072263"/>
            <a:ext cx="9661358" cy="1476375"/>
          </a:xfrm>
          <a:prstGeom prst="rect">
            <a:avLst/>
          </a:prstGeom>
          <a:noFill/>
        </p:spPr>
        <p:txBody>
          <a:bodyPr wrap="square" rtlCol="0">
            <a:spAutoFit/>
          </a:bodyPr>
          <a:lstStyle/>
          <a:p>
            <a:r>
              <a:rPr lang="zh-CN" altLang="en-US" sz="9000" dirty="0">
                <a:solidFill>
                  <a:srgbClr val="DF761D"/>
                </a:solidFill>
                <a:latin typeface="钟齐段宁行书" panose="02010800040101010101" pitchFamily="2" charset="-122"/>
                <a:ea typeface="钟齐段宁行书" panose="02010800040101010101" pitchFamily="2" charset="-122"/>
              </a:rPr>
              <a:t> </a:t>
            </a:r>
            <a:r>
              <a:rPr lang="zh-CN" altLang="en-US" sz="9000" dirty="0">
                <a:solidFill>
                  <a:srgbClr val="174D9B"/>
                </a:solidFill>
                <a:latin typeface="钟齐段宁行书" panose="02010800040101010101" pitchFamily="2" charset="-122"/>
                <a:ea typeface="钟齐段宁行书" panose="02010800040101010101" pitchFamily="2" charset="-122"/>
              </a:rPr>
              <a:t>谢谢观看</a:t>
            </a:r>
          </a:p>
        </p:txBody>
      </p:sp>
      <p:grpSp>
        <p:nvGrpSpPr>
          <p:cNvPr id="12" name="组合 11"/>
          <p:cNvGrpSpPr/>
          <p:nvPr/>
        </p:nvGrpSpPr>
        <p:grpSpPr>
          <a:xfrm>
            <a:off x="111831" y="101859"/>
            <a:ext cx="3184965" cy="714063"/>
            <a:chOff x="1085449" y="2083356"/>
            <a:chExt cx="3542396" cy="807377"/>
          </a:xfrm>
        </p:grpSpPr>
        <p:pic>
          <p:nvPicPr>
            <p:cNvPr id="13" name="图片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85449" y="2083356"/>
              <a:ext cx="796753" cy="807377"/>
            </a:xfrm>
            <a:prstGeom prst="rect">
              <a:avLst/>
            </a:prstGeom>
          </p:spPr>
        </p:pic>
        <p:sp>
          <p:nvSpPr>
            <p:cNvPr id="14" name="矩形 13"/>
            <p:cNvSpPr/>
            <p:nvPr/>
          </p:nvSpPr>
          <p:spPr>
            <a:xfrm>
              <a:off x="1750134" y="2239160"/>
              <a:ext cx="2877711" cy="553998"/>
            </a:xfrm>
            <a:prstGeom prst="rect">
              <a:avLst/>
            </a:prstGeom>
          </p:spPr>
          <p:txBody>
            <a:bodyPr wrap="none">
              <a:spAutoFit/>
            </a:bodyPr>
            <a:lstStyle/>
            <a:p>
              <a:r>
                <a:rPr lang="zh-CN" altLang="en-US" sz="3000" b="1" dirty="0">
                  <a:solidFill>
                    <a:srgbClr val="CC0000"/>
                  </a:solidFill>
                  <a:latin typeface="华文行楷" panose="02010800040101010101" pitchFamily="2" charset="-122"/>
                  <a:ea typeface="华文行楷" panose="02010800040101010101" pitchFamily="2" charset="-122"/>
                </a:rPr>
                <a:t>中华人民共和国</a:t>
              </a:r>
              <a:endParaRPr lang="en-US" altLang="zh-CN" sz="3000" b="1" dirty="0">
                <a:solidFill>
                  <a:srgbClr val="CC0000"/>
                </a:solidFill>
                <a:latin typeface="华文行楷" panose="02010800040101010101" pitchFamily="2" charset="-122"/>
                <a:ea typeface="华文行楷" panose="020108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66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95145" y="1413510"/>
            <a:ext cx="9047480" cy="4923790"/>
          </a:xfrm>
          <a:prstGeom prst="rect">
            <a:avLst/>
          </a:prstGeom>
          <a:noFill/>
          <a:ln w="28575" cap="flat" cmpd="sng" algn="ctr">
            <a:solidFill>
              <a:srgbClr val="174D9B"/>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矩形 8"/>
          <p:cNvSpPr/>
          <p:nvPr/>
        </p:nvSpPr>
        <p:spPr>
          <a:xfrm>
            <a:off x="2292745" y="117459"/>
            <a:ext cx="7095280" cy="774700"/>
          </a:xfrm>
          <a:prstGeom prst="rect">
            <a:avLst/>
          </a:prstGeom>
          <a:solidFill>
            <a:srgbClr val="174D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zh-CN" sz="3200" b="1" i="0" u="none" strike="noStrike" kern="0" cap="none" spc="0" normalizeH="0" baseline="0" noProof="0" dirty="0">
                <a:ln>
                  <a:noFill/>
                </a:ln>
                <a:gradFill>
                  <a:gsLst>
                    <a:gs pos="24000">
                      <a:prstClr val="white"/>
                    </a:gs>
                    <a:gs pos="87000">
                      <a:srgbClr val="FFFF00"/>
                    </a:gs>
                  </a:gsLst>
                  <a:lin ang="5400000" scaled="1"/>
                </a:gradFill>
                <a:effectLst/>
                <a:uLnTx/>
                <a:uFillTx/>
                <a:latin typeface="Arial" panose="020B0604020202020204" pitchFamily="34" charset="0"/>
                <a:ea typeface="微软雅黑" panose="020B0503020204020204" pitchFamily="34" charset="-122"/>
                <a:cs typeface="+mn-cs"/>
                <a:sym typeface="Arial" panose="020B0604020202020204" pitchFamily="34" charset="0"/>
              </a:rPr>
              <a:t>主要内容</a:t>
            </a:r>
          </a:p>
        </p:txBody>
      </p:sp>
      <p:grpSp>
        <p:nvGrpSpPr>
          <p:cNvPr id="38913" name="组合 10"/>
          <p:cNvGrpSpPr/>
          <p:nvPr>
            <p:custDataLst>
              <p:tags r:id="rId1"/>
            </p:custDataLst>
          </p:nvPr>
        </p:nvGrpSpPr>
        <p:grpSpPr>
          <a:xfrm>
            <a:off x="3038898" y="2531745"/>
            <a:ext cx="6490335" cy="655955"/>
            <a:chOff x="1649413" y="1836799"/>
            <a:chExt cx="6353560" cy="711139"/>
          </a:xfrm>
        </p:grpSpPr>
        <p:sp>
          <p:nvSpPr>
            <p:cNvPr id="38914" name="文本框 5"/>
            <p:cNvSpPr txBox="1"/>
            <p:nvPr>
              <p:custDataLst>
                <p:tags r:id="rId7"/>
              </p:custDataLst>
            </p:nvPr>
          </p:nvSpPr>
          <p:spPr>
            <a:xfrm>
              <a:off x="2430046" y="1836799"/>
              <a:ext cx="5572927" cy="633413"/>
            </a:xfrm>
            <a:prstGeom prst="rect">
              <a:avLst/>
            </a:prstGeom>
            <a:noFill/>
            <a:ln w="9525">
              <a:noFill/>
            </a:ln>
          </p:spPr>
          <p:txBody>
            <a:bodyPr anchor="ctr"/>
            <a:lstStyle/>
            <a:p>
              <a:r>
                <a:rPr lang="en-US" altLang="zh-CN" sz="2400" b="1">
                  <a:solidFill>
                    <a:schemeClr val="tx1"/>
                  </a:solidFill>
                  <a:latin typeface="微软雅黑" panose="020B0503020204020204" pitchFamily="34" charset="-122"/>
                  <a:ea typeface="微软雅黑" panose="020B0503020204020204" pitchFamily="34" charset="-122"/>
                  <a:sym typeface="+mn-ea"/>
                </a:rPr>
                <a:t> </a:t>
              </a:r>
              <a:r>
                <a:rPr lang="zh-CN" sz="24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见义勇为免责</a:t>
              </a:r>
              <a:endParaRPr lang="zh-CN" altLang="en-US" sz="2400" b="1" dirty="0">
                <a:solidFill>
                  <a:schemeClr val="tx1"/>
                </a:solidFill>
                <a:latin typeface="微软雅黑" panose="020B0503020204020204" pitchFamily="34" charset="-122"/>
                <a:ea typeface="微软雅黑" panose="020B0503020204020204" pitchFamily="34" charset="-122"/>
                <a:sym typeface="+mn-ea"/>
              </a:endParaRPr>
            </a:p>
          </p:txBody>
        </p:sp>
        <p:sp>
          <p:nvSpPr>
            <p:cNvPr id="15" name="流程图: 显示 14"/>
            <p:cNvSpPr/>
            <p:nvPr>
              <p:custDataLst>
                <p:tags r:id="rId8"/>
              </p:custDataLst>
            </p:nvPr>
          </p:nvSpPr>
          <p:spPr>
            <a:xfrm>
              <a:off x="1649413" y="1951038"/>
              <a:ext cx="649287" cy="596900"/>
            </a:xfrm>
            <a:prstGeom prst="flowChartDisplay">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base" hangingPunct="1">
                <a:spcBef>
                  <a:spcPts val="0"/>
                </a:spcBef>
                <a:spcAft>
                  <a:spcPts val="0"/>
                </a:spcAft>
                <a:defRPr/>
              </a:pPr>
              <a:endParaRPr lang="zh-CN" altLang="en-US" sz="1400" strike="noStrike" noProof="1">
                <a:solidFill>
                  <a:srgbClr val="FFFFFF"/>
                </a:solidFill>
              </a:endParaRPr>
            </a:p>
          </p:txBody>
        </p:sp>
        <p:sp>
          <p:nvSpPr>
            <p:cNvPr id="16" name="流程图: 显示 15"/>
            <p:cNvSpPr/>
            <p:nvPr>
              <p:custDataLst>
                <p:tags r:id="rId9"/>
              </p:custDataLst>
            </p:nvPr>
          </p:nvSpPr>
          <p:spPr>
            <a:xfrm>
              <a:off x="1741488" y="1884363"/>
              <a:ext cx="649287" cy="596900"/>
            </a:xfrm>
            <a:prstGeom prst="flowChartDispla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base" hangingPunct="1">
                <a:spcBef>
                  <a:spcPts val="0"/>
                </a:spcBef>
                <a:spcAft>
                  <a:spcPts val="0"/>
                </a:spcAft>
                <a:defRPr/>
              </a:pPr>
              <a:r>
                <a:rPr lang="en-US" altLang="zh-CN" sz="3200" strike="noStrike" noProof="1">
                  <a:solidFill>
                    <a:srgbClr val="FFFFFF"/>
                  </a:solidFill>
                </a:rPr>
                <a:t>1</a:t>
              </a:r>
            </a:p>
          </p:txBody>
        </p:sp>
      </p:grpSp>
      <p:grpSp>
        <p:nvGrpSpPr>
          <p:cNvPr id="38917" name="组合 9"/>
          <p:cNvGrpSpPr/>
          <p:nvPr>
            <p:custDataLst>
              <p:tags r:id="rId2"/>
            </p:custDataLst>
          </p:nvPr>
        </p:nvGrpSpPr>
        <p:grpSpPr>
          <a:xfrm>
            <a:off x="3038898" y="3875405"/>
            <a:ext cx="6976324" cy="610795"/>
            <a:chOff x="1649413" y="2848711"/>
            <a:chExt cx="6379425" cy="697764"/>
          </a:xfrm>
        </p:grpSpPr>
        <p:sp>
          <p:nvSpPr>
            <p:cNvPr id="19" name="流程图: 显示 18"/>
            <p:cNvSpPr/>
            <p:nvPr>
              <p:custDataLst>
                <p:tags r:id="rId4"/>
              </p:custDataLst>
            </p:nvPr>
          </p:nvSpPr>
          <p:spPr>
            <a:xfrm>
              <a:off x="1649413" y="2949575"/>
              <a:ext cx="649287" cy="596900"/>
            </a:xfrm>
            <a:prstGeom prst="flowChartDisplay">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base" hangingPunct="1">
                <a:spcBef>
                  <a:spcPts val="0"/>
                </a:spcBef>
                <a:spcAft>
                  <a:spcPts val="0"/>
                </a:spcAft>
                <a:defRPr/>
              </a:pPr>
              <a:endParaRPr lang="zh-CN" altLang="en-US" sz="1400" strike="noStrike" noProof="1">
                <a:solidFill>
                  <a:srgbClr val="FFFFFF"/>
                </a:solidFill>
              </a:endParaRPr>
            </a:p>
          </p:txBody>
        </p:sp>
        <p:sp>
          <p:nvSpPr>
            <p:cNvPr id="20" name="流程图: 显示 19"/>
            <p:cNvSpPr/>
            <p:nvPr>
              <p:custDataLst>
                <p:tags r:id="rId5"/>
              </p:custDataLst>
            </p:nvPr>
          </p:nvSpPr>
          <p:spPr>
            <a:xfrm>
              <a:off x="1741488" y="2884488"/>
              <a:ext cx="649287" cy="595312"/>
            </a:xfrm>
            <a:prstGeom prst="flowChartDisp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base" hangingPunct="1">
                <a:spcBef>
                  <a:spcPts val="0"/>
                </a:spcBef>
                <a:spcAft>
                  <a:spcPts val="0"/>
                </a:spcAft>
                <a:defRPr/>
              </a:pPr>
              <a:r>
                <a:rPr lang="en-US" altLang="zh-CN" sz="3200" strike="noStrike" noProof="1">
                  <a:solidFill>
                    <a:srgbClr val="FFFFFF"/>
                  </a:solidFill>
                </a:rPr>
                <a:t>2</a:t>
              </a:r>
            </a:p>
          </p:txBody>
        </p:sp>
        <p:sp>
          <p:nvSpPr>
            <p:cNvPr id="38920" name="文本框 20"/>
            <p:cNvSpPr txBox="1"/>
            <p:nvPr>
              <p:custDataLst>
                <p:tags r:id="rId6"/>
              </p:custDataLst>
            </p:nvPr>
          </p:nvSpPr>
          <p:spPr>
            <a:xfrm>
              <a:off x="2455910" y="2848711"/>
              <a:ext cx="5572928" cy="633413"/>
            </a:xfrm>
            <a:prstGeom prst="rect">
              <a:avLst/>
            </a:prstGeom>
            <a:noFill/>
            <a:ln w="9525">
              <a:noFill/>
            </a:ln>
          </p:spPr>
          <p:txBody>
            <a:bodyPr anchor="ctr"/>
            <a:lstStyle/>
            <a:p>
              <a:r>
                <a:rPr lang="en-US" altLang="zh-CN" sz="24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 </a:t>
              </a:r>
              <a:r>
                <a:rPr lang="zh-CN" altLang="en-US" sz="2400" b="1" kern="0" dirty="0">
                  <a:latin typeface="微软雅黑" panose="020B0503020204020204" pitchFamily="34" charset="-122"/>
                  <a:ea typeface="微软雅黑" panose="020B0503020204020204" pitchFamily="34" charset="-122"/>
                  <a:sym typeface="+mn-ea"/>
                </a:rPr>
                <a:t>民事责任年龄的认定</a:t>
              </a:r>
              <a:endParaRPr lang="en-US" altLang="zh-CN" sz="2400" b="1" kern="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grpSp>
      <p:pic>
        <p:nvPicPr>
          <p:cNvPr id="2" name="Picture 2" descr="C:\Users\Administrator\Desktop\e6dc901e3201b698c672c9908b2552ef_bcddffbac78645cba6e8bc46d2d5e0a6.pnge6dc901e3201b698c672c9908b2552ef_bcddffbac78645cba6e8bc46d2d5e0a6"/>
          <p:cNvPicPr>
            <a:picLocks noChangeAspect="1" noChangeArrowheads="1"/>
          </p:cNvPicPr>
          <p:nvPr>
            <p:custDataLst>
              <p:tags r:id="rId3"/>
            </p:custDataLst>
          </p:nvPr>
        </p:nvPicPr>
        <p:blipFill>
          <a:blip r:embed="rId12" cstate="email">
            <a:extLst>
              <a:ext uri="{28A0092B-C50C-407E-A947-70E740481C1C}">
                <a14:useLocalDpi xmlns:a14="http://schemas.microsoft.com/office/drawing/2010/main"/>
              </a:ext>
            </a:extLst>
          </a:blip>
          <a:srcRect/>
          <a:stretch>
            <a:fillRect/>
          </a:stretch>
        </p:blipFill>
        <p:spPr bwMode="auto">
          <a:xfrm>
            <a:off x="1" y="2239645"/>
            <a:ext cx="2211572" cy="26753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0" y="-27305"/>
            <a:ext cx="2570480" cy="1626870"/>
          </a:xfrm>
          <a:prstGeom prst="rect">
            <a:avLst/>
          </a:prstGeom>
        </p:spPr>
      </p:pic>
      <p:sp>
        <p:nvSpPr>
          <p:cNvPr id="12" name="矩形 11"/>
          <p:cNvSpPr/>
          <p:nvPr/>
        </p:nvSpPr>
        <p:spPr>
          <a:xfrm>
            <a:off x="1" y="6701216"/>
            <a:ext cx="12192000" cy="156784"/>
          </a:xfrm>
          <a:prstGeom prst="rect">
            <a:avLst/>
          </a:prstGeom>
          <a:solidFill>
            <a:srgbClr val="00A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38" name="图片 37"/>
          <p:cNvPicPr>
            <a:picLocks noChangeAspect="1"/>
          </p:cNvPicPr>
          <p:nvPr/>
        </p:nvPicPr>
        <p:blipFill rotWithShape="1">
          <a:blip r:embed="rId4" cstate="email">
            <a:extLst>
              <a:ext uri="{28A0092B-C50C-407E-A947-70E740481C1C}">
                <a14:useLocalDpi xmlns:a14="http://schemas.microsoft.com/office/drawing/2010/main"/>
              </a:ext>
            </a:extLst>
          </a:blip>
          <a:srcRect t="-1482"/>
          <a:stretch>
            <a:fillRect/>
          </a:stretch>
        </p:blipFill>
        <p:spPr>
          <a:xfrm>
            <a:off x="7701081" y="-27373"/>
            <a:ext cx="4512186" cy="1785008"/>
          </a:xfrm>
          <a:prstGeom prst="rect">
            <a:avLst/>
          </a:prstGeom>
        </p:spPr>
      </p:pic>
      <p:sp>
        <p:nvSpPr>
          <p:cNvPr id="17" name="TextBox 8"/>
          <p:cNvSpPr txBox="1"/>
          <p:nvPr/>
        </p:nvSpPr>
        <p:spPr>
          <a:xfrm>
            <a:off x="3253105" y="1149985"/>
            <a:ext cx="5297805" cy="1445260"/>
          </a:xfrm>
          <a:prstGeom prst="rect">
            <a:avLst/>
          </a:prstGeom>
          <a:noFill/>
          <a:effectLst/>
        </p:spPr>
        <p:txBody>
          <a:bodyPr wrap="square" rtlCol="0">
            <a:spAutoFit/>
            <a:scene3d>
              <a:camera prst="orthographicFront"/>
              <a:lightRig rig="threePt" dir="t"/>
            </a:scene3d>
          </a:bodyPr>
          <a:lstStyle/>
          <a:p>
            <a:pPr defTabSz="914400">
              <a:defRPr/>
            </a:pPr>
            <a:r>
              <a:rPr lang="zh-CN" altLang="en-US" sz="4400" b="1" kern="0" dirty="0">
                <a:solidFill>
                  <a:schemeClr val="accent1"/>
                </a:solidFill>
                <a:effectLst>
                  <a:outerShdw blurRad="38100" dist="25400" dir="5400000" algn="ctr" rotWithShape="0">
                    <a:srgbClr val="6E747A">
                      <a:alpha val="43000"/>
                    </a:srgbClr>
                  </a:outerShdw>
                </a:effectLst>
                <a:latin typeface="Arial" panose="020B0604020202020204"/>
                <a:ea typeface="微软雅黑" panose="020B0503020204020204" pitchFamily="34" charset="-122"/>
                <a:cs typeface="+mn-ea"/>
                <a:sym typeface="+mn-lt"/>
              </a:rPr>
              <a:t>一、见义勇为免责</a:t>
            </a:r>
          </a:p>
          <a:p>
            <a:pPr defTabSz="914400">
              <a:defRPr/>
            </a:pPr>
            <a:endParaRPr lang="zh-CN" altLang="en-US" sz="4400" b="1" kern="0" dirty="0">
              <a:solidFill>
                <a:schemeClr val="accent1"/>
              </a:solidFill>
              <a:effectLst>
                <a:outerShdw blurRad="38100" dist="25400" dir="5400000" algn="ctr" rotWithShape="0">
                  <a:srgbClr val="6E747A">
                    <a:alpha val="43000"/>
                  </a:srgbClr>
                </a:outerShdw>
              </a:effectLst>
              <a:latin typeface="Arial" panose="020B0604020202020204"/>
              <a:ea typeface="微软雅黑" panose="020B0503020204020204" pitchFamily="34" charset="-122"/>
              <a:cs typeface="+mn-ea"/>
              <a:sym typeface="+mn-lt"/>
            </a:endParaRPr>
          </a:p>
        </p:txBody>
      </p:sp>
      <p:cxnSp>
        <p:nvCxnSpPr>
          <p:cNvPr id="21" name="直接连接符 20"/>
          <p:cNvCxnSpPr/>
          <p:nvPr/>
        </p:nvCxnSpPr>
        <p:spPr>
          <a:xfrm>
            <a:off x="2855392" y="2068186"/>
            <a:ext cx="6480719" cy="0"/>
          </a:xfrm>
          <a:prstGeom prst="line">
            <a:avLst/>
          </a:prstGeom>
          <a:noFill/>
          <a:ln w="9525" cap="flat" cmpd="sng" algn="ctr">
            <a:solidFill>
              <a:srgbClr val="B2B2B2">
                <a:lumMod val="75000"/>
              </a:srgbClr>
            </a:solidFill>
            <a:prstDash val="solid"/>
            <a:headEnd type="oval" w="sm" len="sm"/>
            <a:tailEnd type="oval" w="sm" len="sm"/>
          </a:ln>
          <a:effectLst/>
        </p:spPr>
      </p:cxnSp>
      <p:pic>
        <p:nvPicPr>
          <p:cNvPr id="124" name="图片 123"/>
          <p:cNvPicPr/>
          <p:nvPr/>
        </p:nvPicPr>
        <p:blipFill>
          <a:blip r:embed="rId5" cstate="email">
            <a:extLst>
              <a:ext uri="{28A0092B-C50C-407E-A947-70E740481C1C}">
                <a14:useLocalDpi xmlns:a14="http://schemas.microsoft.com/office/drawing/2010/main"/>
              </a:ext>
            </a:extLst>
          </a:blip>
          <a:stretch>
            <a:fillRect/>
          </a:stretch>
        </p:blipFill>
        <p:spPr>
          <a:xfrm>
            <a:off x="3000375" y="2203450"/>
            <a:ext cx="1062990" cy="1128395"/>
          </a:xfrm>
          <a:prstGeom prst="rect">
            <a:avLst/>
          </a:prstGeom>
          <a:noFill/>
          <a:ln w="9525">
            <a:noFill/>
          </a:ln>
        </p:spPr>
      </p:pic>
      <p:sp>
        <p:nvSpPr>
          <p:cNvPr id="2" name="文本框 1"/>
          <p:cNvSpPr txBox="1"/>
          <p:nvPr/>
        </p:nvSpPr>
        <p:spPr>
          <a:xfrm>
            <a:off x="3942715" y="2320925"/>
            <a:ext cx="7115810" cy="829945"/>
          </a:xfrm>
          <a:prstGeom prst="rect">
            <a:avLst/>
          </a:prstGeom>
          <a:noFill/>
        </p:spPr>
        <p:txBody>
          <a:bodyPr wrap="square" rtlCol="0" anchor="t">
            <a:spAutoFit/>
            <a:scene3d>
              <a:camera prst="orthographicFront"/>
              <a:lightRig rig="threePt" dir="t"/>
            </a:scene3d>
          </a:bodyPr>
          <a:lstStyle/>
          <a:p>
            <a:pPr indent="0" algn="just" fontAlgn="auto">
              <a:lnSpc>
                <a:spcPct val="150000"/>
              </a:lnSpc>
            </a:pPr>
            <a:r>
              <a:rPr lang="en-US" altLang="zh-CN" sz="240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320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320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哪些行为属于见义勇为？</a:t>
            </a:r>
            <a:endParaRPr lang="zh-CN" sz="3200"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105" name="图片 104"/>
          <p:cNvPicPr/>
          <p:nvPr/>
        </p:nvPicPr>
        <p:blipFill>
          <a:blip r:embed="rId6" cstate="email">
            <a:extLst>
              <a:ext uri="{28A0092B-C50C-407E-A947-70E740481C1C}">
                <a14:useLocalDpi xmlns:a14="http://schemas.microsoft.com/office/drawing/2010/main"/>
              </a:ext>
            </a:extLst>
          </a:blip>
          <a:stretch>
            <a:fillRect/>
          </a:stretch>
        </p:blipFill>
        <p:spPr>
          <a:xfrm>
            <a:off x="703580" y="3467100"/>
            <a:ext cx="3310255" cy="3070225"/>
          </a:xfrm>
          <a:prstGeom prst="rect">
            <a:avLst/>
          </a:prstGeom>
          <a:noFill/>
          <a:ln w="9525">
            <a:noFill/>
          </a:ln>
        </p:spPr>
      </p:pic>
      <p:pic>
        <p:nvPicPr>
          <p:cNvPr id="107" name="图片 106"/>
          <p:cNvPicPr/>
          <p:nvPr/>
        </p:nvPicPr>
        <p:blipFill>
          <a:blip r:embed="rId7" cstate="email">
            <a:extLst>
              <a:ext uri="{28A0092B-C50C-407E-A947-70E740481C1C}">
                <a14:useLocalDpi xmlns:a14="http://schemas.microsoft.com/office/drawing/2010/main"/>
              </a:ext>
            </a:extLst>
          </a:blip>
          <a:srcRect/>
          <a:stretch>
            <a:fillRect/>
          </a:stretch>
        </p:blipFill>
        <p:spPr>
          <a:xfrm>
            <a:off x="4184651" y="3331845"/>
            <a:ext cx="3584575" cy="3114675"/>
          </a:xfrm>
          <a:prstGeom prst="rect">
            <a:avLst/>
          </a:prstGeom>
          <a:noFill/>
          <a:ln w="9525">
            <a:noFill/>
          </a:ln>
        </p:spPr>
      </p:pic>
      <p:pic>
        <p:nvPicPr>
          <p:cNvPr id="110" name="图片 109"/>
          <p:cNvPicPr/>
          <p:nvPr/>
        </p:nvPicPr>
        <p:blipFill>
          <a:blip r:embed="rId8">
            <a:extLst>
              <a:ext uri="{28A0092B-C50C-407E-A947-70E740481C1C}">
                <a14:useLocalDpi xmlns:a14="http://schemas.microsoft.com/office/drawing/2010/main"/>
              </a:ext>
            </a:extLst>
          </a:blip>
          <a:stretch>
            <a:fillRect/>
          </a:stretch>
        </p:blipFill>
        <p:spPr>
          <a:xfrm>
            <a:off x="8007350" y="3403600"/>
            <a:ext cx="3475355" cy="29597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6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46000">
                                          <p:cBhvr additive="base">
                                            <p:cTn id="7" dur="500" fill="hold"/>
                                            <p:tgtEl>
                                              <p:spTgt spid="17"/>
                                            </p:tgtEl>
                                            <p:attrNameLst>
                                              <p:attrName>ppt_x</p:attrName>
                                            </p:attrNameLst>
                                          </p:cBhvr>
                                          <p:tavLst>
                                            <p:tav tm="0">
                                              <p:val>
                                                <p:strVal val="#ppt_x"/>
                                              </p:val>
                                            </p:tav>
                                            <p:tav tm="100000">
                                              <p:val>
                                                <p:strVal val="#ppt_x"/>
                                              </p:val>
                                            </p:tav>
                                          </p:tavLst>
                                        </p:anim>
                                        <p:anim calcmode="lin" valueType="num" p14:bounceEnd="46000">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5"/>
                                            </p:tgtEl>
                                            <p:attrNameLst>
                                              <p:attrName>style.visibility</p:attrName>
                                            </p:attrNameLst>
                                          </p:cBhvr>
                                          <p:to>
                                            <p:strVal val="visible"/>
                                          </p:to>
                                        </p:set>
                                        <p:anim calcmode="lin" valueType="num">
                                          <p:cBhvr additive="base">
                                            <p:cTn id="29" dur="500" fill="hold"/>
                                            <p:tgtEl>
                                              <p:spTgt spid="105"/>
                                            </p:tgtEl>
                                            <p:attrNameLst>
                                              <p:attrName>ppt_x</p:attrName>
                                            </p:attrNameLst>
                                          </p:cBhvr>
                                          <p:tavLst>
                                            <p:tav tm="0">
                                              <p:val>
                                                <p:strVal val="#ppt_x"/>
                                              </p:val>
                                            </p:tav>
                                            <p:tav tm="100000">
                                              <p:val>
                                                <p:strVal val="#ppt_x"/>
                                              </p:val>
                                            </p:tav>
                                          </p:tavLst>
                                        </p:anim>
                                        <p:anim calcmode="lin" valueType="num">
                                          <p:cBhvr additive="base">
                                            <p:cTn id="30"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7"/>
                                            </p:tgtEl>
                                            <p:attrNameLst>
                                              <p:attrName>style.visibility</p:attrName>
                                            </p:attrNameLst>
                                          </p:cBhvr>
                                          <p:to>
                                            <p:strVal val="visible"/>
                                          </p:to>
                                        </p:set>
                                        <p:anim calcmode="lin" valueType="num">
                                          <p:cBhvr additive="base">
                                            <p:cTn id="35" dur="500" fill="hold"/>
                                            <p:tgtEl>
                                              <p:spTgt spid="107"/>
                                            </p:tgtEl>
                                            <p:attrNameLst>
                                              <p:attrName>ppt_x</p:attrName>
                                            </p:attrNameLst>
                                          </p:cBhvr>
                                          <p:tavLst>
                                            <p:tav tm="0">
                                              <p:val>
                                                <p:strVal val="#ppt_x"/>
                                              </p:val>
                                            </p:tav>
                                            <p:tav tm="100000">
                                              <p:val>
                                                <p:strVal val="#ppt_x"/>
                                              </p:val>
                                            </p:tav>
                                          </p:tavLst>
                                        </p:anim>
                                        <p:anim calcmode="lin" valueType="num">
                                          <p:cBhvr additive="base">
                                            <p:cTn id="36"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500" fill="hold"/>
                                            <p:tgtEl>
                                              <p:spTgt spid="110"/>
                                            </p:tgtEl>
                                            <p:attrNameLst>
                                              <p:attrName>ppt_x</p:attrName>
                                            </p:attrNameLst>
                                          </p:cBhvr>
                                          <p:tavLst>
                                            <p:tav tm="0">
                                              <p:val>
                                                <p:strVal val="#ppt_x"/>
                                              </p:val>
                                            </p:tav>
                                            <p:tav tm="100000">
                                              <p:val>
                                                <p:strVal val="#ppt_x"/>
                                              </p:val>
                                            </p:tav>
                                          </p:tavLst>
                                        </p:anim>
                                        <p:anim calcmode="lin" valueType="num">
                                          <p:cBhvr additive="base">
                                            <p:cTn id="42"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2" grpId="0"/>
          <p:bldP spid="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5"/>
                                            </p:tgtEl>
                                            <p:attrNameLst>
                                              <p:attrName>style.visibility</p:attrName>
                                            </p:attrNameLst>
                                          </p:cBhvr>
                                          <p:to>
                                            <p:strVal val="visible"/>
                                          </p:to>
                                        </p:set>
                                        <p:anim calcmode="lin" valueType="num">
                                          <p:cBhvr additive="base">
                                            <p:cTn id="29" dur="500" fill="hold"/>
                                            <p:tgtEl>
                                              <p:spTgt spid="105"/>
                                            </p:tgtEl>
                                            <p:attrNameLst>
                                              <p:attrName>ppt_x</p:attrName>
                                            </p:attrNameLst>
                                          </p:cBhvr>
                                          <p:tavLst>
                                            <p:tav tm="0">
                                              <p:val>
                                                <p:strVal val="#ppt_x"/>
                                              </p:val>
                                            </p:tav>
                                            <p:tav tm="100000">
                                              <p:val>
                                                <p:strVal val="#ppt_x"/>
                                              </p:val>
                                            </p:tav>
                                          </p:tavLst>
                                        </p:anim>
                                        <p:anim calcmode="lin" valueType="num">
                                          <p:cBhvr additive="base">
                                            <p:cTn id="30"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7"/>
                                            </p:tgtEl>
                                            <p:attrNameLst>
                                              <p:attrName>style.visibility</p:attrName>
                                            </p:attrNameLst>
                                          </p:cBhvr>
                                          <p:to>
                                            <p:strVal val="visible"/>
                                          </p:to>
                                        </p:set>
                                        <p:anim calcmode="lin" valueType="num">
                                          <p:cBhvr additive="base">
                                            <p:cTn id="35" dur="500" fill="hold"/>
                                            <p:tgtEl>
                                              <p:spTgt spid="107"/>
                                            </p:tgtEl>
                                            <p:attrNameLst>
                                              <p:attrName>ppt_x</p:attrName>
                                            </p:attrNameLst>
                                          </p:cBhvr>
                                          <p:tavLst>
                                            <p:tav tm="0">
                                              <p:val>
                                                <p:strVal val="#ppt_x"/>
                                              </p:val>
                                            </p:tav>
                                            <p:tav tm="100000">
                                              <p:val>
                                                <p:strVal val="#ppt_x"/>
                                              </p:val>
                                            </p:tav>
                                          </p:tavLst>
                                        </p:anim>
                                        <p:anim calcmode="lin" valueType="num">
                                          <p:cBhvr additive="base">
                                            <p:cTn id="36"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500" fill="hold"/>
                                            <p:tgtEl>
                                              <p:spTgt spid="110"/>
                                            </p:tgtEl>
                                            <p:attrNameLst>
                                              <p:attrName>ppt_x</p:attrName>
                                            </p:attrNameLst>
                                          </p:cBhvr>
                                          <p:tavLst>
                                            <p:tav tm="0">
                                              <p:val>
                                                <p:strVal val="#ppt_x"/>
                                              </p:val>
                                            </p:tav>
                                            <p:tav tm="100000">
                                              <p:val>
                                                <p:strVal val="#ppt_x"/>
                                              </p:val>
                                            </p:tav>
                                          </p:tavLst>
                                        </p:anim>
                                        <p:anim calcmode="lin" valueType="num">
                                          <p:cBhvr additive="base">
                                            <p:cTn id="42"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2" grpId="0"/>
          <p:bldP spid="2" grpId="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78840" y="1490980"/>
            <a:ext cx="10923905" cy="1646555"/>
          </a:xfrm>
          <a:prstGeom prst="rect">
            <a:avLst/>
          </a:prstGeom>
        </p:spPr>
        <p:txBody>
          <a:bodyPr wrap="square">
            <a:noAutofit/>
          </a:bodyPr>
          <a:lstStyle/>
          <a:p>
            <a:pPr algn="just">
              <a:lnSpc>
                <a:spcPct val="200000"/>
              </a:lnSpc>
            </a:pP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概念：见义勇为是指个人不顾自身安危通过同</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违法犯罪行为做斗争</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或者</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抢险、救灾、救人等方式</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保护国家、集体的利益和他人的人身、财产安全的一种行为。</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200000"/>
              </a:lnSpc>
            </a:pPr>
            <a:endParaRPr 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200000"/>
              </a:lnSpc>
            </a:pPr>
            <a:r>
              <a:rPr 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Times New Roman" panose="02020603050405020304" pitchFamily="18" charset="0"/>
              </a:rPr>
              <a:t>法条释义：</a:t>
            </a:r>
            <a:r>
              <a:rPr lang="en-US" alt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p>
        </p:txBody>
      </p:sp>
      <p:sp>
        <p:nvSpPr>
          <p:cNvPr id="3" name="矩形: 圆角 7"/>
          <p:cNvSpPr/>
          <p:nvPr>
            <p:custDataLst>
              <p:tags r:id="rId1"/>
            </p:custDataLst>
          </p:nvPr>
        </p:nvSpPr>
        <p:spPr>
          <a:xfrm>
            <a:off x="2755900" y="3778885"/>
            <a:ext cx="3703955" cy="575945"/>
          </a:xfrm>
          <a:prstGeom prst="roundRect">
            <a:avLst>
              <a:gd name="adj" fmla="val 50000"/>
            </a:avLst>
          </a:prstGeom>
          <a:solidFill>
            <a:srgbClr val="174D9B"/>
          </a:solidFill>
          <a:ln w="12700" cap="flat" cmpd="sng" algn="ctr">
            <a:noFill/>
            <a:prstDash val="solid"/>
            <a:miter lim="800000"/>
          </a:ln>
          <a:effectLst/>
        </p:spPr>
        <p:txBody>
          <a:bodyPr rtlCol="0" anchor="ctr"/>
          <a:lstStyle/>
          <a:p>
            <a:pPr lvl="0" algn="ctr" defTabSz="914400"/>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lvl="0" algn="ctr" defTabSz="914400"/>
            <a:endParaRPr lang="zh-CN" altLang="en-US" sz="2400" b="1" kern="0" dirty="0">
              <a:solidFill>
                <a:srgbClr val="FFFAE3"/>
              </a:solidFill>
              <a:latin typeface="微软雅黑" panose="020B0503020204020204" pitchFamily="34" charset="-122"/>
              <a:ea typeface="微软雅黑" panose="020B0503020204020204" pitchFamily="34" charset="-122"/>
            </a:endParaRPr>
          </a:p>
        </p:txBody>
      </p:sp>
      <p:sp>
        <p:nvSpPr>
          <p:cNvPr id="104" name="文本框 103"/>
          <p:cNvSpPr txBox="1"/>
          <p:nvPr/>
        </p:nvSpPr>
        <p:spPr>
          <a:xfrm>
            <a:off x="2924175" y="3856990"/>
            <a:ext cx="3535680" cy="737235"/>
          </a:xfrm>
          <a:prstGeom prst="rect">
            <a:avLst/>
          </a:prstGeom>
          <a:noFill/>
          <a:ln w="9525">
            <a:noFill/>
          </a:ln>
        </p:spPr>
        <p:txBody>
          <a:bodyPr wrap="square">
            <a:spAutoFit/>
          </a:bodyPr>
          <a:lstStyle/>
          <a:p>
            <a:pPr indent="0"/>
            <a:r>
              <a:rPr lang="en-US" altLang="zh-CN"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1.</a:t>
            </a:r>
            <a:r>
              <a:rPr lang="zh-CN"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路见不平、拔刀相助</a:t>
            </a: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indent="0"/>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矩形: 圆角 7"/>
          <p:cNvSpPr/>
          <p:nvPr>
            <p:custDataLst>
              <p:tags r:id="rId2"/>
            </p:custDataLst>
          </p:nvPr>
        </p:nvSpPr>
        <p:spPr>
          <a:xfrm>
            <a:off x="1932305" y="4894580"/>
            <a:ext cx="8327390" cy="565785"/>
          </a:xfrm>
          <a:prstGeom prst="roundRect">
            <a:avLst>
              <a:gd name="adj" fmla="val 50000"/>
            </a:avLst>
          </a:prstGeom>
          <a:solidFill>
            <a:srgbClr val="174D9B"/>
          </a:solidFill>
          <a:ln w="12700" cap="flat" cmpd="sng" algn="ctr">
            <a:noFill/>
            <a:prstDash val="solid"/>
            <a:miter lim="800000"/>
          </a:ln>
          <a:effectLst/>
        </p:spPr>
        <p:txBody>
          <a:bodyPr rtlCol="0" anchor="ctr"/>
          <a:lstStyle/>
          <a:p>
            <a:pPr lvl="0" algn="ctr" defTabSz="914400"/>
            <a:r>
              <a:rPr lang="zh-CN" altLang="en-US" sz="24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2.抢险、救灾、救人等方式实施的紧急情况下的救助行为</a:t>
            </a:r>
            <a:endParaRPr lang="zh-CN" altLang="en-US" sz="2400" b="1"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p:cNvSpPr txBox="1"/>
          <p:nvPr/>
        </p:nvSpPr>
        <p:spPr>
          <a:xfrm>
            <a:off x="1861185" y="81280"/>
            <a:ext cx="6096000" cy="768350"/>
          </a:xfrm>
          <a:prstGeom prst="rect">
            <a:avLst/>
          </a:prstGeom>
          <a:noFill/>
        </p:spPr>
        <p:txBody>
          <a:bodyPr wrap="square" rtlCol="0" anchor="t">
            <a:spAutoFit/>
          </a:bodyPr>
          <a:lstStyle/>
          <a:p>
            <a:r>
              <a:rPr lang="zh-CN" altLang="en-US" sz="4400" b="1" kern="0" dirty="0">
                <a:solidFill>
                  <a:schemeClr val="accent1"/>
                </a:solidFill>
                <a:effectLst>
                  <a:outerShdw blurRad="38100" dist="25400" dir="5400000" algn="ctr" rotWithShape="0">
                    <a:srgbClr val="6E747A">
                      <a:alpha val="43000"/>
                    </a:srgbClr>
                  </a:outerShdw>
                </a:effectLst>
                <a:latin typeface="Arial" panose="020B0604020202020204"/>
                <a:ea typeface="微软雅黑" panose="020B0503020204020204" pitchFamily="34" charset="-122"/>
                <a:cs typeface="+mn-ea"/>
                <a:sym typeface="+mn-lt"/>
              </a:rPr>
              <a:t>见义勇为</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ppt_y</p:attrName>
                                        </p:attrNameLst>
                                      </p:cBhvr>
                                      <p:tavLst>
                                        <p:tav tm="0">
                                          <p:val>
                                            <p:strVal val="#ppt_y+#ppt_h*1.125000"/>
                                          </p:val>
                                        </p:tav>
                                        <p:tav tm="100000">
                                          <p:val>
                                            <p:strVal val="#ppt_y"/>
                                          </p:val>
                                        </p:tav>
                                      </p:tavLst>
                                    </p:anim>
                                    <p:animEffect transition="in" filter="wipe(up)">
                                      <p:cBhvr>
                                        <p:cTn id="8" dur="1000"/>
                                        <p:tgtEl>
                                          <p:spTgt spid="5"/>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ldLvl="0" animBg="1"/>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rotWithShape="1">
          <a:blip r:embed="rId4" cstate="email">
            <a:extLst>
              <a:ext uri="{28A0092B-C50C-407E-A947-70E740481C1C}">
                <a14:useLocalDpi xmlns:a14="http://schemas.microsoft.com/office/drawing/2010/main"/>
              </a:ext>
            </a:extLst>
          </a:blip>
          <a:srcRect/>
          <a:stretch>
            <a:fillRect/>
          </a:stretch>
        </p:blipFill>
        <p:spPr>
          <a:xfrm>
            <a:off x="2540" y="5340985"/>
            <a:ext cx="12256135" cy="1459865"/>
          </a:xfrm>
          <a:prstGeom prst="rect">
            <a:avLst/>
          </a:prstGeom>
        </p:spPr>
      </p:pic>
      <p:sp>
        <p:nvSpPr>
          <p:cNvPr id="4" name="矩形 3"/>
          <p:cNvSpPr/>
          <p:nvPr/>
        </p:nvSpPr>
        <p:spPr>
          <a:xfrm>
            <a:off x="976630" y="2466975"/>
            <a:ext cx="7212330" cy="2998470"/>
          </a:xfrm>
          <a:prstGeom prst="rect">
            <a:avLst/>
          </a:prstGeom>
          <a:solidFill>
            <a:sysClr val="window" lastClr="FFFFFF">
              <a:alpha val="20000"/>
            </a:sysClr>
          </a:solidFill>
          <a:ln w="19050" cap="flat" cmpd="sng" algn="ctr">
            <a:solidFill>
              <a:srgbClr val="174D9B"/>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a:off x="1156970" y="2627630"/>
            <a:ext cx="6774180" cy="2676525"/>
          </a:xfrm>
          <a:prstGeom prst="rect">
            <a:avLst/>
          </a:prstGeom>
        </p:spPr>
        <p:txBody>
          <a:bodyPr wrap="square">
            <a:spAutoFit/>
          </a:bodyPr>
          <a:lstStyle/>
          <a:p>
            <a:pPr algn="just" defTabSz="914400">
              <a:lnSpc>
                <a:spcPct val="140000"/>
              </a:lnSpc>
            </a:pPr>
            <a:r>
              <a:rPr lang="en-US" altLang="zh-CN" sz="19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sz="20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见义勇为、匡扶正义是中华民族的传统美德，但自2006年“南京彭宇案”引发社会轰动之后，面对需要施救的场景，好人们开始犹豫了</a:t>
            </a:r>
            <a:r>
              <a:rPr lang="en-US" sz="20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sz="20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“救不救”</a:t>
            </a:r>
            <a:r>
              <a:rPr lang="zh-CN" sz="20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sz="20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“扶不扶”的问题一度引发热议，困扰着社会大众。</a:t>
            </a:r>
            <a:r>
              <a:rPr sz="20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——因为</a:t>
            </a:r>
            <a:r>
              <a:rPr lang="zh-CN" sz="20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在救人的时候可能会给受助人造成伤害，甚至承担被人误解、被</a:t>
            </a:r>
            <a:r>
              <a:rPr sz="20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讹</a:t>
            </a:r>
            <a:r>
              <a:rPr lang="zh-CN" sz="20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的风险，这样难免让人在出手时产生一些顾虑。</a:t>
            </a:r>
            <a:endParaRPr sz="20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5"/>
          <p:cNvSpPr/>
          <p:nvPr/>
        </p:nvSpPr>
        <p:spPr>
          <a:xfrm>
            <a:off x="1233170" y="1224280"/>
            <a:ext cx="7636510" cy="697865"/>
          </a:xfrm>
          <a:prstGeom prst="rect">
            <a:avLst/>
          </a:prstGeom>
          <a:solidFill>
            <a:srgbClr val="174D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1089660" y="1343025"/>
            <a:ext cx="7406640" cy="460375"/>
          </a:xfrm>
          <a:prstGeom prst="rect">
            <a:avLst/>
          </a:prstGeom>
        </p:spPr>
        <p:txBody>
          <a:bodyPr wrap="square">
            <a:spAutoFit/>
          </a:bodyPr>
          <a:lstStyle/>
          <a:p>
            <a:pPr algn="ctr" defTabSz="914400"/>
            <a:r>
              <a:rPr lang="zh-CN" altLang="en-US" sz="2400" b="1" kern="0" dirty="0">
                <a:solidFill>
                  <a:prstClr val="white"/>
                </a:solidFill>
                <a:latin typeface="微软雅黑" panose="020B0503020204020204" pitchFamily="34" charset="-122"/>
                <a:ea typeface="微软雅黑" panose="020B0503020204020204" pitchFamily="34" charset="-122"/>
                <a:sym typeface="+mn-ea"/>
              </a:rPr>
              <a:t>《论语·为政》：“见义不为，无勇也。”</a:t>
            </a:r>
          </a:p>
        </p:txBody>
      </p:sp>
      <p:pic>
        <p:nvPicPr>
          <p:cNvPr id="100" name="图片 99"/>
          <p:cNvPicPr/>
          <p:nvPr/>
        </p:nvPicPr>
        <p:blipFill>
          <a:blip r:embed="rId5">
            <a:extLst>
              <a:ext uri="{28A0092B-C50C-407E-A947-70E740481C1C}">
                <a14:useLocalDpi xmlns:a14="http://schemas.microsoft.com/office/drawing/2010/main"/>
              </a:ext>
            </a:extLst>
          </a:blip>
          <a:stretch>
            <a:fillRect/>
          </a:stretch>
        </p:blipFill>
        <p:spPr>
          <a:xfrm>
            <a:off x="8256270" y="2466975"/>
            <a:ext cx="3642995" cy="299847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p:tgtEl>
                                          <p:spTgt spid="5"/>
                                        </p:tgtEl>
                                        <p:attrNameLst>
                                          <p:attrName>ppt_y</p:attrName>
                                        </p:attrNameLst>
                                      </p:cBhvr>
                                      <p:tavLst>
                                        <p:tav tm="0">
                                          <p:val>
                                            <p:strVal val="#ppt_y+#ppt_h*1.125000"/>
                                          </p:val>
                                        </p:tav>
                                        <p:tav tm="100000">
                                          <p:val>
                                            <p:strVal val="#ppt_y"/>
                                          </p:val>
                                        </p:tav>
                                      </p:tavLst>
                                    </p:anim>
                                    <p:animEffect transition="in" filter="wipe(up)">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6" grpId="0" bldLvl="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3765" y="947420"/>
            <a:ext cx="10446385" cy="2859405"/>
          </a:xfrm>
          <a:prstGeom prst="rect">
            <a:avLst/>
          </a:prstGeom>
          <a:noFill/>
        </p:spPr>
        <p:txBody>
          <a:bodyPr wrap="square" rtlCol="0" anchor="t">
            <a:noAutofit/>
          </a:bodyPr>
          <a:lstStyle/>
          <a:p>
            <a:pPr indent="0" algn="just" fontAlgn="auto">
              <a:lnSpc>
                <a:spcPct val="150000"/>
              </a:lnSpc>
            </a:pPr>
            <a:r>
              <a:rPr lang="en-US" altLang="zh-CN"/>
              <a:t>          </a:t>
            </a:r>
            <a:r>
              <a:rPr lang="en-US" altLang="zh-CN" sz="2400"/>
              <a:t>  </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一位72岁的老太太在下公交车的时候，没有注意到公交车旁边有一辆飞驰驶过的电瓶车，在老太太差点被撞倒之际，一位陌生小伙小孙反应及时把老人拽开了成功躲避了电瓶车的撞击，却因用力过大，致使老人摔倒，轻微崴脚。事后，老太太及其家人向小孙提起诉讼，要求索赔。</a:t>
            </a:r>
            <a:endParaRPr lang="en-US" altLang="zh-CN" sz="2000">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ct val="150000"/>
              </a:lnSpc>
            </a:pPr>
            <a:r>
              <a:rPr lang="en-US" altLang="zh-CN" sz="2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a:solidFill>
                  <a:schemeClr val="accent6">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思考：老太太及其家人的做法正确吗？</a:t>
            </a:r>
          </a:p>
        </p:txBody>
      </p:sp>
      <p:sp>
        <p:nvSpPr>
          <p:cNvPr id="4" name="圆角矩形 77"/>
          <p:cNvSpPr/>
          <p:nvPr/>
        </p:nvSpPr>
        <p:spPr>
          <a:xfrm>
            <a:off x="2026920" y="3955415"/>
            <a:ext cx="8889365" cy="2205990"/>
          </a:xfrm>
          <a:prstGeom prst="roundRect">
            <a:avLst/>
          </a:prstGeom>
          <a:noFill/>
          <a:ln w="12700">
            <a:solidFill>
              <a:srgbClr val="DC4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B2B2B2"/>
              </a:solidFill>
              <a:latin typeface="Ping Hei"/>
              <a:ea typeface="微软雅黑 Light" panose="020B0502040204020203" pitchFamily="34" charset="-122"/>
            </a:endParaRPr>
          </a:p>
        </p:txBody>
      </p:sp>
      <p:sp>
        <p:nvSpPr>
          <p:cNvPr id="26" name="椭圆 25"/>
          <p:cNvSpPr/>
          <p:nvPr/>
        </p:nvSpPr>
        <p:spPr bwMode="auto">
          <a:xfrm>
            <a:off x="1334770" y="4337685"/>
            <a:ext cx="1049655" cy="1091565"/>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91438" tIns="45719" rIns="91438" bIns="45719" numCol="1" rtlCol="0" anchor="t" anchorCtr="0" compatLnSpc="1"/>
          <a:lstStyle/>
          <a:p>
            <a:pPr defTabSz="914400"/>
            <a:endParaRPr lang="zh-CN" altLang="en-US" sz="1200"/>
          </a:p>
        </p:txBody>
      </p:sp>
      <p:sp>
        <p:nvSpPr>
          <p:cNvPr id="39" name="TextBox 38"/>
          <p:cNvSpPr txBox="1"/>
          <p:nvPr/>
        </p:nvSpPr>
        <p:spPr>
          <a:xfrm>
            <a:off x="1463818" y="4653839"/>
            <a:ext cx="791210" cy="459105"/>
          </a:xfrm>
          <a:prstGeom prst="rect">
            <a:avLst/>
          </a:prstGeom>
          <a:noFill/>
        </p:spPr>
        <p:txBody>
          <a:bodyPr wrap="none" lIns="91438" tIns="45719" rIns="91438" bIns="45719" rtlCol="0">
            <a:spAutoFit/>
          </a:bodyPr>
          <a:lstStyle/>
          <a:p>
            <a:r>
              <a:rPr lang="zh-CN" altLang="en-US" sz="2400" b="1" dirty="0">
                <a:solidFill>
                  <a:schemeClr val="bg1"/>
                </a:solidFill>
              </a:rPr>
              <a:t>启示</a:t>
            </a:r>
          </a:p>
        </p:txBody>
      </p:sp>
      <p:sp>
        <p:nvSpPr>
          <p:cNvPr id="104" name="文本框 103"/>
          <p:cNvSpPr txBox="1"/>
          <p:nvPr/>
        </p:nvSpPr>
        <p:spPr>
          <a:xfrm>
            <a:off x="2614295" y="4181475"/>
            <a:ext cx="7959090" cy="1753235"/>
          </a:xfrm>
          <a:prstGeom prst="rect">
            <a:avLst/>
          </a:prstGeom>
          <a:noFill/>
          <a:ln w="9525">
            <a:noFill/>
          </a:ln>
        </p:spPr>
        <p:txBody>
          <a:bodyPr wrap="square">
            <a:spAutoFit/>
          </a:bodyPr>
          <a:lstStyle/>
          <a:p>
            <a:pPr indent="0" algn="just" fontAlgn="auto">
              <a:lnSpc>
                <a:spcPct val="150000"/>
              </a:lnSpc>
            </a:pPr>
            <a:r>
              <a:rPr lang="en-US" altLang="zh-CN" b="0">
                <a:ea typeface="宋体" panose="02010600030101010101" pitchFamily="2" charset="-122"/>
              </a:rPr>
              <a:t>       </a:t>
            </a:r>
            <a:r>
              <a:rPr lang="en-US" altLang="zh-CN" sz="2000" b="0">
                <a:latin typeface="微软雅黑" panose="020B0503020204020204" pitchFamily="34" charset="-122"/>
                <a:ea typeface="微软雅黑" panose="020B0503020204020204" pitchFamily="34" charset="-122"/>
                <a:cs typeface="微软雅黑" panose="020B0503020204020204" pitchFamily="34" charset="-122"/>
              </a:rPr>
              <a:t> </a:t>
            </a:r>
            <a:r>
              <a:rPr lang="zh-CN" sz="2400" b="0">
                <a:latin typeface="微软雅黑" panose="020B0503020204020204" pitchFamily="34" charset="-122"/>
                <a:ea typeface="微软雅黑" panose="020B0503020204020204" pitchFamily="34" charset="-122"/>
                <a:cs typeface="微软雅黑" panose="020B0503020204020204" pitchFamily="34" charset="-122"/>
              </a:rPr>
              <a:t>见义勇为行为，是中华传统美德，法律是否应该给救助者提供一个法律上的保护，让善良、热心、乐于助人的人们能够没有后顾之忧地该出手时就出手。</a:t>
            </a:r>
            <a:endParaRPr lang="zh-CN" altLang="en-US" sz="2400" b="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
                                        </p:tgtEl>
                                        <p:attrNameLst>
                                          <p:attrName>style.visibility</p:attrName>
                                        </p:attrNameLst>
                                      </p:cBhvr>
                                      <p:to>
                                        <p:strVal val="visible"/>
                                      </p:to>
                                    </p:set>
                                    <p:anim calcmode="lin" valueType="num">
                                      <p:cBhvr additive="base">
                                        <p:cTn id="25" dur="500" fill="hold"/>
                                        <p:tgtEl>
                                          <p:spTgt spid="104"/>
                                        </p:tgtEl>
                                        <p:attrNameLst>
                                          <p:attrName>ppt_x</p:attrName>
                                        </p:attrNameLst>
                                      </p:cBhvr>
                                      <p:tavLst>
                                        <p:tav tm="0">
                                          <p:val>
                                            <p:strVal val="#ppt_x"/>
                                          </p:val>
                                        </p:tav>
                                        <p:tav tm="100000">
                                          <p:val>
                                            <p:strVal val="#ppt_x"/>
                                          </p:val>
                                        </p:tav>
                                      </p:tavLst>
                                    </p:anim>
                                    <p:anim calcmode="lin" valueType="num">
                                      <p:cBhvr additive="base">
                                        <p:cTn id="26"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6" grpId="0" animBg="1"/>
      <p:bldP spid="26" grpId="1" animBg="1"/>
      <p:bldP spid="39" grpId="0"/>
      <p:bldP spid="39" grpId="1"/>
      <p:bldP spid="104" grpId="0"/>
      <p:bldP spid="10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2540" y="5340985"/>
            <a:ext cx="12256135" cy="1459865"/>
          </a:xfrm>
          <a:prstGeom prst="rect">
            <a:avLst/>
          </a:prstGeom>
        </p:spPr>
      </p:pic>
      <p:sp>
        <p:nvSpPr>
          <p:cNvPr id="5" name="矩形 4"/>
          <p:cNvSpPr/>
          <p:nvPr/>
        </p:nvSpPr>
        <p:spPr>
          <a:xfrm>
            <a:off x="1185545" y="1703070"/>
            <a:ext cx="9114790" cy="1064260"/>
          </a:xfrm>
          <a:prstGeom prst="rect">
            <a:avLst/>
          </a:prstGeom>
        </p:spPr>
        <p:txBody>
          <a:bodyPr wrap="square">
            <a:noAutofit/>
          </a:bodyPr>
          <a:lstStyle/>
          <a:p>
            <a:pPr algn="just" defTabSz="914400">
              <a:lnSpc>
                <a:spcPct val="140000"/>
              </a:lnSpc>
            </a:pPr>
            <a:r>
              <a:rPr lang="en-US" altLang="zh-CN" sz="19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endParaRPr sz="19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just" defTabSz="914400">
              <a:lnSpc>
                <a:spcPct val="140000"/>
              </a:lnSpc>
            </a:pPr>
            <a:endParaRPr sz="19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just" defTabSz="914400">
              <a:lnSpc>
                <a:spcPct val="140000"/>
              </a:lnSpc>
            </a:pPr>
            <a:endParaRPr sz="19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just" defTabSz="914400">
              <a:lnSpc>
                <a:spcPct val="140000"/>
              </a:lnSpc>
            </a:pPr>
            <a:r>
              <a:rPr lang="en-US" sz="19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p>
          <a:p>
            <a:pPr algn="just" defTabSz="914400">
              <a:lnSpc>
                <a:spcPct val="140000"/>
              </a:lnSpc>
            </a:pPr>
            <a:r>
              <a:rPr lang="en-US" sz="19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sz="2400"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为众人抱薪者，不可使其冻毙于风雪。</a:t>
            </a:r>
          </a:p>
        </p:txBody>
      </p:sp>
      <p:grpSp>
        <p:nvGrpSpPr>
          <p:cNvPr id="65" name="组合 64"/>
          <p:cNvGrpSpPr/>
          <p:nvPr/>
        </p:nvGrpSpPr>
        <p:grpSpPr>
          <a:xfrm>
            <a:off x="2280920" y="1556385"/>
            <a:ext cx="7134225" cy="1290955"/>
            <a:chOff x="3237545" y="4561747"/>
            <a:chExt cx="1146960" cy="1146960"/>
          </a:xfrm>
        </p:grpSpPr>
        <p:sp>
          <p:nvSpPr>
            <p:cNvPr id="66" name="圆角矩形 65"/>
            <p:cNvSpPr/>
            <p:nvPr>
              <p:custDataLst>
                <p:tags r:id="rId3"/>
              </p:custDataLst>
            </p:nvPr>
          </p:nvSpPr>
          <p:spPr>
            <a:xfrm>
              <a:off x="3237545" y="4561747"/>
              <a:ext cx="1146960" cy="1146960"/>
            </a:xfrm>
            <a:prstGeom prst="roundRect">
              <a:avLst>
                <a:gd name="adj" fmla="val 9039"/>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67" name="圆角矩形 66"/>
            <p:cNvSpPr/>
            <p:nvPr>
              <p:custDataLst>
                <p:tags r:id="rId4"/>
              </p:custDataLst>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172" name="文本框 120"/>
          <p:cNvSpPr txBox="1"/>
          <p:nvPr>
            <p:custDataLst>
              <p:tags r:id="rId1"/>
            </p:custDataLst>
          </p:nvPr>
        </p:nvSpPr>
        <p:spPr>
          <a:xfrm>
            <a:off x="3326130" y="1891030"/>
            <a:ext cx="5539105" cy="622300"/>
          </a:xfrm>
          <a:prstGeom prst="rect">
            <a:avLst/>
          </a:prstGeom>
          <a:noFill/>
        </p:spPr>
        <p:txBody>
          <a:bodyPr wrap="square" lIns="68580" tIns="34290" rIns="68580" bIns="34290" rtlCol="0">
            <a:spAutoFit/>
          </a:bodyPr>
          <a:lstStyle/>
          <a:p>
            <a:pPr>
              <a:lnSpc>
                <a:spcPct val="150000"/>
              </a:lnSpc>
            </a:pP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《民法典》一锤定音：</a:t>
            </a:r>
            <a:r>
              <a:rPr lang="en-US" altLang="zh-CN"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sz="24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见义勇为，免责！</a:t>
            </a:r>
            <a:endParaRPr lang="zh-CN" altLang="en-US" sz="2400" dirty="0">
              <a:solidFill>
                <a:schemeClr val="tx1">
                  <a:lumMod val="65000"/>
                  <a:lumOff val="35000"/>
                </a:schemeClr>
              </a:solidFill>
              <a:latin typeface="+mn-ea"/>
            </a:endParaRPr>
          </a:p>
        </p:txBody>
      </p:sp>
      <p:pic>
        <p:nvPicPr>
          <p:cNvPr id="35" name="Picture 2" descr="C:\Users\Administrator\Desktop\e6dc901e3201b698c672c9908b2552ef_bcddffbac78645cba6e8bc46d2d5e0a6.pnge6dc901e3201b698c672c9908b2552ef_bcddffbac78645cba6e8bc46d2d5e0a6"/>
          <p:cNvPicPr>
            <a:picLocks noChangeAspect="1" noChangeArrowheads="1"/>
          </p:cNvPicPr>
          <p:nvPr>
            <p:custDataLst>
              <p:tags r:id="rId2"/>
            </p:custDataLst>
          </p:nvPr>
        </p:nvPicPr>
        <p:blipFill>
          <a:blip r:embed="rId8" cstate="email">
            <a:extLst>
              <a:ext uri="{28A0092B-C50C-407E-A947-70E740481C1C}">
                <a14:useLocalDpi xmlns:a14="http://schemas.microsoft.com/office/drawing/2010/main"/>
              </a:ext>
            </a:extLst>
          </a:blip>
          <a:srcRect/>
          <a:stretch>
            <a:fillRect/>
          </a:stretch>
        </p:blipFill>
        <p:spPr bwMode="auto">
          <a:xfrm>
            <a:off x="2385695" y="1617345"/>
            <a:ext cx="1008380" cy="1149985"/>
          </a:xfrm>
          <a:prstGeom prst="rect">
            <a:avLst/>
          </a:prstGeom>
          <a:noFill/>
          <a:extLst>
            <a:ext uri="{909E8E84-426E-40DD-AFC4-6F175D3DCCD1}">
              <a14:hiddenFill xmlns:a14="http://schemas.microsoft.com/office/drawing/2010/main">
                <a:solidFill>
                  <a:srgbClr val="FFFFFF"/>
                </a:solidFill>
              </a14:hiddenFill>
            </a:ext>
          </a:extLst>
        </p:spPr>
      </p:pic>
      <p:pic>
        <p:nvPicPr>
          <p:cNvPr id="105" name="图片 104"/>
          <p:cNvPicPr/>
          <p:nvPr/>
        </p:nvPicPr>
        <p:blipFill>
          <a:blip r:embed="rId9" cstate="email">
            <a:extLst>
              <a:ext uri="{28A0092B-C50C-407E-A947-70E740481C1C}">
                <a14:useLocalDpi xmlns:a14="http://schemas.microsoft.com/office/drawing/2010/main"/>
              </a:ext>
            </a:extLst>
          </a:blip>
          <a:stretch>
            <a:fillRect/>
          </a:stretch>
        </p:blipFill>
        <p:spPr>
          <a:xfrm>
            <a:off x="9789160" y="2767330"/>
            <a:ext cx="2192655" cy="18796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ppt_y</p:attrName>
                                        </p:attrNameLst>
                                      </p:cBhvr>
                                      <p:tavLst>
                                        <p:tav tm="0">
                                          <p:val>
                                            <p:strVal val="#ppt_y+#ppt_h*1.125000"/>
                                          </p:val>
                                        </p:tav>
                                        <p:tav tm="100000">
                                          <p:val>
                                            <p:strVal val="#ppt_y"/>
                                          </p:val>
                                        </p:tav>
                                      </p:tavLst>
                                    </p:anim>
                                    <p:animEffect transition="in" filter="wipe(up)">
                                      <p:cBhvr>
                                        <p:cTn id="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77"/>
          <p:cNvSpPr/>
          <p:nvPr/>
        </p:nvSpPr>
        <p:spPr>
          <a:xfrm>
            <a:off x="1739900" y="1045210"/>
            <a:ext cx="9211945" cy="1105535"/>
          </a:xfrm>
          <a:prstGeom prst="roundRect">
            <a:avLst/>
          </a:prstGeom>
          <a:noFill/>
          <a:ln w="12700">
            <a:solidFill>
              <a:srgbClr val="DC4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B2B2B2"/>
              </a:solidFill>
              <a:latin typeface="Ping Hei"/>
              <a:ea typeface="微软雅黑 Light" panose="020B0502040204020203" pitchFamily="34" charset="-122"/>
            </a:endParaRPr>
          </a:p>
        </p:txBody>
      </p:sp>
      <p:sp>
        <p:nvSpPr>
          <p:cNvPr id="13" name="矩形 12"/>
          <p:cNvSpPr/>
          <p:nvPr/>
        </p:nvSpPr>
        <p:spPr>
          <a:xfrm>
            <a:off x="3310255" y="2328545"/>
            <a:ext cx="7945755" cy="2214880"/>
          </a:xfrm>
          <a:prstGeom prst="rect">
            <a:avLst/>
          </a:prstGeom>
          <a:noFill/>
        </p:spPr>
        <p:txBody>
          <a:bodyPr wrap="square">
            <a:spAutoFit/>
          </a:bodyPr>
          <a:lstStyle/>
          <a:p>
            <a:pPr marL="228600" indent="-228600" algn="just" defTabSz="1219200">
              <a:lnSpc>
                <a:spcPct val="150000"/>
              </a:lnSpc>
              <a:buClr>
                <a:srgbClr val="E71E17"/>
              </a:buClr>
              <a:buFont typeface="Wingdings" panose="05000000000000000000" pitchFamily="2" charset="2"/>
              <a:buChar char="u"/>
            </a:pPr>
            <a:r>
              <a:rPr sz="2000" b="1" dirty="0">
                <a:solidFill>
                  <a:srgbClr val="C00000"/>
                </a:solidFill>
                <a:latin typeface="微软雅黑 Light" panose="020B0502040204020203" pitchFamily="34" charset="-122"/>
                <a:ea typeface="微软雅黑 Light" panose="020B0502040204020203" pitchFamily="34" charset="-122"/>
                <a:cs typeface="+mn-ea"/>
                <a:sym typeface="+mn-lt"/>
              </a:rPr>
              <a:t>重点理解：</a:t>
            </a:r>
          </a:p>
          <a:p>
            <a:pPr marL="228600" indent="-228600" algn="just" defTabSz="1219200">
              <a:lnSpc>
                <a:spcPct val="150000"/>
              </a:lnSpc>
              <a:buClr>
                <a:srgbClr val="E71E17"/>
              </a:buClr>
              <a:buFont typeface="Wingdings" panose="05000000000000000000" pitchFamily="2" charset="2"/>
              <a:buChar char="u"/>
            </a:pPr>
            <a:r>
              <a:rPr b="1" dirty="0">
                <a:solidFill>
                  <a:schemeClr val="tx1"/>
                </a:solidFill>
                <a:effectLst>
                  <a:outerShdw blurRad="38100" dist="19050" dir="2700000" algn="tl" rotWithShape="0">
                    <a:schemeClr val="dk1">
                      <a:alpha val="40000"/>
                    </a:schemeClr>
                  </a:outerShdw>
                </a:effectLst>
                <a:latin typeface="微软雅黑 Light" panose="020B0502040204020203" pitchFamily="34" charset="-122"/>
                <a:ea typeface="微软雅黑 Light" panose="020B0502040204020203" pitchFamily="34" charset="-122"/>
                <a:cs typeface="+mn-ea"/>
                <a:sym typeface="+mn-lt"/>
              </a:rPr>
              <a:t>自愿：</a:t>
            </a:r>
            <a:r>
              <a:rPr b="1" dirty="0">
                <a:solidFill>
                  <a:srgbClr val="5F5F5F"/>
                </a:solidFill>
                <a:latin typeface="微软雅黑 Light" panose="020B0502040204020203" pitchFamily="34" charset="-122"/>
                <a:ea typeface="微软雅黑 Light" panose="020B0502040204020203" pitchFamily="34" charset="-122"/>
                <a:cs typeface="+mn-ea"/>
                <a:sym typeface="+mn-lt"/>
              </a:rPr>
              <a:t>完全为了公共利益</a:t>
            </a:r>
            <a:r>
              <a:rPr lang="zh-CN" b="1" dirty="0">
                <a:solidFill>
                  <a:srgbClr val="5F5F5F"/>
                </a:solidFill>
                <a:latin typeface="微软雅黑 Light" panose="020B0502040204020203" pitchFamily="34" charset="-122"/>
                <a:ea typeface="微软雅黑 Light" panose="020B0502040204020203" pitchFamily="34" charset="-122"/>
                <a:cs typeface="+mn-ea"/>
                <a:sym typeface="+mn-lt"/>
              </a:rPr>
              <a:t>、他人利益积极主动去实施救助行为；</a:t>
            </a:r>
            <a:r>
              <a:rPr b="1" dirty="0">
                <a:solidFill>
                  <a:srgbClr val="5F5F5F"/>
                </a:solidFill>
                <a:latin typeface="微软雅黑 Light" panose="020B0502040204020203" pitchFamily="34" charset="-122"/>
                <a:ea typeface="微软雅黑 Light" panose="020B0502040204020203" pitchFamily="34" charset="-122"/>
                <a:cs typeface="+mn-ea"/>
                <a:sym typeface="+mn-lt"/>
              </a:rPr>
              <a:t>不是职责所在，不包括专业的救助行为</a:t>
            </a:r>
            <a:r>
              <a:rPr lang="zh-CN" b="1" dirty="0">
                <a:solidFill>
                  <a:srgbClr val="5F5F5F"/>
                </a:solidFill>
                <a:latin typeface="微软雅黑 Light" panose="020B0502040204020203" pitchFamily="34" charset="-122"/>
                <a:ea typeface="微软雅黑 Light" panose="020B0502040204020203" pitchFamily="34" charset="-122"/>
                <a:cs typeface="+mn-ea"/>
                <a:sym typeface="+mn-lt"/>
              </a:rPr>
              <a:t>。</a:t>
            </a:r>
            <a:endParaRPr b="1" dirty="0">
              <a:solidFill>
                <a:srgbClr val="5F5F5F"/>
              </a:solidFill>
              <a:latin typeface="微软雅黑 Light" panose="020B0502040204020203" pitchFamily="34" charset="-122"/>
              <a:ea typeface="微软雅黑 Light" panose="020B0502040204020203" pitchFamily="34" charset="-122"/>
              <a:cs typeface="+mn-ea"/>
              <a:sym typeface="+mn-lt"/>
            </a:endParaRPr>
          </a:p>
          <a:p>
            <a:pPr marL="228600" indent="-228600" algn="just" defTabSz="1219200">
              <a:lnSpc>
                <a:spcPct val="150000"/>
              </a:lnSpc>
              <a:buClr>
                <a:srgbClr val="E71E17"/>
              </a:buClr>
              <a:buFont typeface="Wingdings" panose="05000000000000000000" pitchFamily="2" charset="2"/>
              <a:buChar char="u"/>
            </a:pPr>
            <a:r>
              <a:rPr b="1" dirty="0">
                <a:solidFill>
                  <a:schemeClr val="tx1"/>
                </a:solidFill>
                <a:effectLst>
                  <a:outerShdw blurRad="38100" dist="19050" dir="2700000" algn="tl" rotWithShape="0">
                    <a:schemeClr val="dk1">
                      <a:alpha val="40000"/>
                    </a:schemeClr>
                  </a:outerShdw>
                </a:effectLst>
                <a:latin typeface="微软雅黑 Light" panose="020B0502040204020203" pitchFamily="34" charset="-122"/>
                <a:ea typeface="微软雅黑 Light" panose="020B0502040204020203" pitchFamily="34" charset="-122"/>
                <a:cs typeface="+mn-ea"/>
                <a:sym typeface="+mn-lt"/>
              </a:rPr>
              <a:t>紧急情况：</a:t>
            </a:r>
            <a:r>
              <a:rPr b="1" dirty="0">
                <a:solidFill>
                  <a:srgbClr val="5F5F5F"/>
                </a:solidFill>
                <a:latin typeface="微软雅黑 Light" panose="020B0502040204020203" pitchFamily="34" charset="-122"/>
                <a:ea typeface="微软雅黑 Light" panose="020B0502040204020203" pitchFamily="34" charset="-122"/>
                <a:cs typeface="+mn-ea"/>
                <a:sym typeface="+mn-lt"/>
              </a:rPr>
              <a:t>当受助人由于自身健康等原因处于紧急情况下需要救助，具有客观情况发生的紧迫性。</a:t>
            </a:r>
          </a:p>
        </p:txBody>
      </p:sp>
      <p:sp>
        <p:nvSpPr>
          <p:cNvPr id="14" name="矩形 13"/>
          <p:cNvSpPr/>
          <p:nvPr/>
        </p:nvSpPr>
        <p:spPr>
          <a:xfrm>
            <a:off x="2127885" y="1136015"/>
            <a:ext cx="8607425" cy="1014730"/>
          </a:xfrm>
          <a:prstGeom prst="rect">
            <a:avLst/>
          </a:prstGeom>
        </p:spPr>
        <p:txBody>
          <a:bodyPr wrap="square">
            <a:spAutoFit/>
          </a:bodyPr>
          <a:lstStyle/>
          <a:p>
            <a:pPr defTabSz="1219200">
              <a:lnSpc>
                <a:spcPct val="150000"/>
              </a:lnSpc>
              <a:defRPr/>
            </a:pPr>
            <a:r>
              <a:rPr lang="zh-CN" altLang="en-US" sz="2000" b="1" dirty="0">
                <a:solidFill>
                  <a:srgbClr val="174D9B"/>
                </a:solidFill>
                <a:latin typeface="微软雅黑 Light" panose="020B0502040204020203" pitchFamily="34" charset="-122"/>
                <a:ea typeface="微软雅黑 Light" panose="020B0502040204020203" pitchFamily="34" charset="-122"/>
                <a:cs typeface="+mn-ea"/>
                <a:sym typeface="+mn-lt"/>
              </a:rPr>
              <a:t>民法典第一百八十四条：因自愿实施紧急救助行为造成受助人损害的，救助人不承担民事责任。</a:t>
            </a:r>
          </a:p>
        </p:txBody>
      </p:sp>
      <p:pic>
        <p:nvPicPr>
          <p:cNvPr id="105" name="图片 104"/>
          <p:cNvPicPr/>
          <p:nvPr>
            <p:custDataLst>
              <p:tags r:id="rId1"/>
            </p:custDataLst>
          </p:nvPr>
        </p:nvPicPr>
        <p:blipFill>
          <a:blip r:embed="rId9" cstate="email">
            <a:extLst>
              <a:ext uri="{28A0092B-C50C-407E-A947-70E740481C1C}">
                <a14:useLocalDpi xmlns:a14="http://schemas.microsoft.com/office/drawing/2010/main"/>
              </a:ext>
            </a:extLst>
          </a:blip>
          <a:srcRect/>
          <a:stretch>
            <a:fillRect/>
          </a:stretch>
        </p:blipFill>
        <p:spPr>
          <a:xfrm>
            <a:off x="996315" y="4720590"/>
            <a:ext cx="2647950" cy="1958975"/>
          </a:xfrm>
          <a:prstGeom prst="rect">
            <a:avLst/>
          </a:prstGeom>
          <a:noFill/>
          <a:ln w="9525">
            <a:noFill/>
          </a:ln>
        </p:spPr>
      </p:pic>
      <p:pic>
        <p:nvPicPr>
          <p:cNvPr id="101" name="图片 100"/>
          <p:cNvPicPr/>
          <p:nvPr>
            <p:custDataLst>
              <p:tags r:id="rId2"/>
            </p:custDataLst>
          </p:nvPr>
        </p:nvPicPr>
        <p:blipFill>
          <a:blip r:embed="rId10" cstate="email">
            <a:extLst>
              <a:ext uri="{28A0092B-C50C-407E-A947-70E740481C1C}">
                <a14:useLocalDpi xmlns:a14="http://schemas.microsoft.com/office/drawing/2010/main"/>
              </a:ext>
            </a:extLst>
          </a:blip>
          <a:stretch>
            <a:fillRect/>
          </a:stretch>
        </p:blipFill>
        <p:spPr>
          <a:xfrm>
            <a:off x="3644265" y="4720590"/>
            <a:ext cx="2308860" cy="1951355"/>
          </a:xfrm>
          <a:prstGeom prst="rect">
            <a:avLst/>
          </a:prstGeom>
          <a:noFill/>
          <a:ln w="9525">
            <a:noFill/>
          </a:ln>
        </p:spPr>
      </p:pic>
      <p:pic>
        <p:nvPicPr>
          <p:cNvPr id="102" name="图片 101"/>
          <p:cNvPicPr/>
          <p:nvPr>
            <p:custDataLst>
              <p:tags r:id="rId3"/>
            </p:custDataLst>
          </p:nvPr>
        </p:nvPicPr>
        <p:blipFill>
          <a:blip r:embed="rId11" cstate="email">
            <a:extLst>
              <a:ext uri="{28A0092B-C50C-407E-A947-70E740481C1C}">
                <a14:useLocalDpi xmlns:a14="http://schemas.microsoft.com/office/drawing/2010/main"/>
              </a:ext>
            </a:extLst>
          </a:blip>
          <a:stretch>
            <a:fillRect/>
          </a:stretch>
        </p:blipFill>
        <p:spPr>
          <a:xfrm>
            <a:off x="5953125" y="4720590"/>
            <a:ext cx="2447925" cy="1943735"/>
          </a:xfrm>
          <a:prstGeom prst="rect">
            <a:avLst/>
          </a:prstGeom>
          <a:noFill/>
          <a:ln w="9525">
            <a:noFill/>
          </a:ln>
        </p:spPr>
      </p:pic>
      <p:pic>
        <p:nvPicPr>
          <p:cNvPr id="2" name="图片 1" descr="车"/>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8401050" y="4720590"/>
            <a:ext cx="2334260" cy="1944370"/>
          </a:xfrm>
          <a:prstGeom prst="rect">
            <a:avLst/>
          </a:prstGeom>
        </p:spPr>
      </p:pic>
      <p:sp>
        <p:nvSpPr>
          <p:cNvPr id="5" name="文本框 4"/>
          <p:cNvSpPr txBox="1"/>
          <p:nvPr/>
        </p:nvSpPr>
        <p:spPr>
          <a:xfrm>
            <a:off x="1919605" y="287020"/>
            <a:ext cx="2817495" cy="521970"/>
          </a:xfrm>
          <a:prstGeom prst="rect">
            <a:avLst/>
          </a:prstGeom>
          <a:noFill/>
          <a:ln w="9525">
            <a:noFill/>
          </a:ln>
        </p:spPr>
        <p:txBody>
          <a:bodyPr wrap="square">
            <a:spAutoFit/>
          </a:bodyPr>
          <a:lstStyle/>
          <a:p>
            <a:pPr indent="0"/>
            <a:r>
              <a:rPr lang="zh-CN" altLang="en-US" sz="28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见义勇为免责</a:t>
            </a:r>
          </a:p>
        </p:txBody>
      </p:sp>
      <p:pic>
        <p:nvPicPr>
          <p:cNvPr id="3" name="图片 2"/>
          <p:cNvPicPr>
            <a:picLocks noChangeAspect="1"/>
          </p:cNvPicPr>
          <p:nvPr>
            <p:custDataLst>
              <p:tags r:id="rId4"/>
            </p:custDataLst>
          </p:nvPr>
        </p:nvPicPr>
        <p:blipFill>
          <a:blip r:embed="rId13" cstate="email">
            <a:extLst>
              <a:ext uri="{28A0092B-C50C-407E-A947-70E740481C1C}">
                <a14:useLocalDpi xmlns:a14="http://schemas.microsoft.com/office/drawing/2010/main"/>
              </a:ext>
            </a:extLst>
          </a:blip>
          <a:stretch>
            <a:fillRect/>
          </a:stretch>
        </p:blipFill>
        <p:spPr>
          <a:xfrm>
            <a:off x="0" y="946785"/>
            <a:ext cx="1515110" cy="1302385"/>
          </a:xfrm>
          <a:prstGeom prst="rect">
            <a:avLst/>
          </a:prstGeom>
        </p:spPr>
      </p:pic>
      <p:sp>
        <p:nvSpPr>
          <p:cNvPr id="115" name="AutoShape 9"/>
          <p:cNvSpPr/>
          <p:nvPr>
            <p:custDataLst>
              <p:tags r:id="rId5"/>
            </p:custDataLst>
          </p:nvPr>
        </p:nvSpPr>
        <p:spPr bwMode="auto">
          <a:xfrm>
            <a:off x="1573530" y="2947670"/>
            <a:ext cx="1646555" cy="480695"/>
          </a:xfrm>
          <a:prstGeom prst="roundRect">
            <a:avLst>
              <a:gd name="adj" fmla="val 50000"/>
            </a:avLst>
          </a:prstGeom>
          <a:solidFill>
            <a:schemeClr val="accent1">
              <a:alpha val="89000"/>
            </a:schemeClr>
          </a:solidFill>
          <a:ln w="25400" cap="flat" cmpd="sng">
            <a:solidFill>
              <a:srgbClr val="000000">
                <a:alpha val="0"/>
              </a:srgbClr>
            </a:solidFill>
            <a:prstDash val="solid"/>
            <a:miter lim="0"/>
          </a:ln>
          <a:effectLst/>
        </p:spPr>
        <p:txBody>
          <a:bodyPr lIns="0" tIns="0" rIns="0" bIns="0" anchor="ctr"/>
          <a:lstStyle/>
          <a:p>
            <a:pPr defTabSz="1557655">
              <a:defRPr/>
            </a:pPr>
            <a:r>
              <a:rPr lang="en-US" altLang="zh-CN" sz="3200" dirty="0">
                <a:solidFill>
                  <a:srgbClr val="C00000"/>
                </a:solidFill>
                <a:effectLst>
                  <a:outerShdw blurRad="38100" dist="38100" dir="2700000" algn="tl">
                    <a:srgbClr val="000000"/>
                  </a:outerShdw>
                </a:effectLst>
                <a:latin typeface="微软雅黑" panose="020B0503020204020204" pitchFamily="34" charset="-122"/>
                <a:cs typeface="Gill Sans" charset="0"/>
              </a:rPr>
              <a:t>  </a:t>
            </a:r>
            <a:r>
              <a:rPr lang="zh-CN" altLang="en-US" sz="2000" dirty="0">
                <a:solidFill>
                  <a:srgbClr val="C00000"/>
                </a:solidFill>
                <a:effectLst>
                  <a:outerShdw blurRad="38100" dist="38100" dir="2700000" algn="tl">
                    <a:srgbClr val="000000"/>
                  </a:outerShdw>
                </a:effectLst>
                <a:latin typeface="微软雅黑" panose="020B0503020204020204" pitchFamily="34" charset="-122"/>
                <a:cs typeface="Gill Sans" charset="0"/>
              </a:rPr>
              <a:t>主观方面</a:t>
            </a:r>
          </a:p>
        </p:txBody>
      </p:sp>
      <p:sp>
        <p:nvSpPr>
          <p:cNvPr id="6" name="AutoShape 9"/>
          <p:cNvSpPr/>
          <p:nvPr>
            <p:custDataLst>
              <p:tags r:id="rId6"/>
            </p:custDataLst>
          </p:nvPr>
        </p:nvSpPr>
        <p:spPr bwMode="auto">
          <a:xfrm>
            <a:off x="1598295" y="3688080"/>
            <a:ext cx="1621790" cy="483870"/>
          </a:xfrm>
          <a:prstGeom prst="roundRect">
            <a:avLst>
              <a:gd name="adj" fmla="val 50000"/>
            </a:avLst>
          </a:prstGeom>
          <a:solidFill>
            <a:schemeClr val="accent1">
              <a:alpha val="89000"/>
            </a:schemeClr>
          </a:solidFill>
          <a:ln w="25400" cap="flat" cmpd="sng">
            <a:solidFill>
              <a:srgbClr val="000000">
                <a:alpha val="0"/>
              </a:srgbClr>
            </a:solidFill>
            <a:prstDash val="solid"/>
            <a:miter lim="0"/>
          </a:ln>
          <a:effectLst/>
        </p:spPr>
        <p:txBody>
          <a:bodyPr lIns="0" tIns="0" rIns="0" bIns="0" anchor="ctr"/>
          <a:lstStyle/>
          <a:p>
            <a:pPr defTabSz="1557655">
              <a:defRPr/>
            </a:pPr>
            <a:r>
              <a:rPr lang="en-US" altLang="zh-CN" sz="3200" dirty="0">
                <a:solidFill>
                  <a:srgbClr val="C00000"/>
                </a:solidFill>
                <a:effectLst>
                  <a:outerShdw blurRad="38100" dist="38100" dir="2700000" algn="tl">
                    <a:srgbClr val="000000"/>
                  </a:outerShdw>
                </a:effectLst>
                <a:latin typeface="微软雅黑" panose="020B0503020204020204" pitchFamily="34" charset="-122"/>
                <a:cs typeface="Gill Sans" charset="0"/>
              </a:rPr>
              <a:t>  </a:t>
            </a:r>
            <a:r>
              <a:rPr lang="zh-CN" altLang="en-US" sz="2000" dirty="0">
                <a:solidFill>
                  <a:srgbClr val="C00000"/>
                </a:solidFill>
                <a:effectLst>
                  <a:outerShdw blurRad="38100" dist="38100" dir="2700000" algn="tl">
                    <a:srgbClr val="000000"/>
                  </a:outerShdw>
                </a:effectLst>
                <a:latin typeface="微软雅黑" panose="020B0503020204020204" pitchFamily="34" charset="-122"/>
                <a:cs typeface="Gill Sans" charset="0"/>
              </a:rPr>
              <a:t>客观方面</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par>
                                <p:cTn id="12" presetID="42" presetClass="entr" presetSubtype="0" fill="hold" grpId="0" nodeType="withEffect">
                                  <p:stCondLst>
                                    <p:cond delay="5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115"/>
                                        </p:tgtEl>
                                        <p:attrNameLst>
                                          <p:attrName>style.visibility</p:attrName>
                                        </p:attrNameLst>
                                      </p:cBhvr>
                                      <p:to>
                                        <p:strVal val="visible"/>
                                      </p:to>
                                    </p:set>
                                    <p:anim calcmode="lin" valueType="num">
                                      <p:cBhvr additive="base">
                                        <p:cTn id="20" dur="500" fill="hold"/>
                                        <p:tgtEl>
                                          <p:spTgt spid="115"/>
                                        </p:tgtEl>
                                        <p:attrNameLst>
                                          <p:attrName>ppt_x</p:attrName>
                                        </p:attrNameLst>
                                      </p:cBhvr>
                                      <p:tavLst>
                                        <p:tav tm="0">
                                          <p:val>
                                            <p:strVal val="0-#ppt_w/2"/>
                                          </p:val>
                                        </p:tav>
                                        <p:tav tm="100000">
                                          <p:val>
                                            <p:strVal val="#ppt_x"/>
                                          </p:val>
                                        </p:tav>
                                      </p:tavLst>
                                    </p:anim>
                                    <p:anim calcmode="lin" valueType="num">
                                      <p:cBhvr additive="base">
                                        <p:cTn id="21" dur="500" fill="hold"/>
                                        <p:tgtEl>
                                          <p:spTgt spid="115"/>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3" grpId="0"/>
      <p:bldP spid="14" grpId="0"/>
      <p:bldP spid="115" grpId="0" bldLvl="0" animBg="1"/>
      <p:bldP spid="6"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509185b4-c806-4b1d-81be-a6047e65a776"/>
  <p:tag name="COMMONDATA" val="eyJoZGlkIjoiY2E1Y2I4NzRkMjUzOWFmMmJiNWVmN2FkZTBiM2E3NDEifQ=="/>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14"/>
  <p:tag name="KSO_WM_UNIT_TYPE" val="l_h_f"/>
  <p:tag name="KSO_WM_UNIT_INDEX" val="1_1_1"/>
  <p:tag name="KSO_WM_UNIT_ID" val="custom114_16*l_h_f*1_1_1"/>
  <p:tag name="KSO_WM_UNIT_CLEAR" val="1"/>
  <p:tag name="KSO_WM_UNIT_LAYERLEVEL" val="1_1_1"/>
  <p:tag name="KSO_WM_UNIT_VALUE" val="17"/>
  <p:tag name="KSO_WM_UNIT_HIGHLIGHT" val="0"/>
  <p:tag name="KSO_WM_UNIT_COMPATIBLE" val="0"/>
  <p:tag name="KSO_WM_UNIT_PRESET_TEXT_INDEX" val="3"/>
  <p:tag name="KSO_WM_UNIT_PRESET_TEXT_LEN" val="17"/>
  <p:tag name="KSO_WM_DIAGRAM_GROUP_CODE" val="l1-2"/>
  <p:tag name="KSO_WM_UNIT_TEXT_FILL_FORE_SCHEMECOLOR_INDEX" val="13"/>
  <p:tag name="KSO_WM_UNIT_TEXT_FILL_TYPE" val="1"/>
  <p:tag name="KSO_WM_UNIT_USESOURCEFORMAT_APPLY" val="1"/>
  <p:tag name="KSO_WM_DIAGRAM_VIRTUALLY_FRAME" val="{&quot;height&quot;:153.89409448818895,&quot;left&quot;:239.28330708661414,&quot;top&quot;:199.35,&quot;width&quot;:549.3168503937007}"/>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14"/>
  <p:tag name="KSO_WM_UNIT_TYPE" val="l_i"/>
  <p:tag name="KSO_WM_UNIT_INDEX" val="1_1"/>
  <p:tag name="KSO_WM_UNIT_ID" val="custom114_16*l_i*1_1"/>
  <p:tag name="KSO_WM_UNIT_CLEAR" val="1"/>
  <p:tag name="KSO_WM_UNIT_LAYERLEVEL" val="1_1"/>
  <p:tag name="KSO_WM_DIAGRAM_GROUP_CODE" val="l1-2"/>
  <p:tag name="KSO_WM_UNIT_FILL_FORE_SCHEMECOLOR_INDEX" val="5"/>
  <p:tag name="KSO_WM_UNIT_FILL_TYPE" val="1"/>
  <p:tag name="KSO_WM_UNIT_USESOURCEFORMAT_APPLY" val="1"/>
  <p:tag name="KSO_WM_DIAGRAM_VIRTUALLY_FRAME" val="{&quot;height&quot;:153.89409448818895,&quot;left&quot;:239.28330708661414,&quot;top&quot;:199.35,&quot;width&quot;:549.3168503937007}"/>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14"/>
  <p:tag name="KSO_WM_UNIT_TYPE" val="l_i"/>
  <p:tag name="KSO_WM_UNIT_INDEX" val="1_2"/>
  <p:tag name="KSO_WM_UNIT_ID" val="custom114_16*l_i*1_2"/>
  <p:tag name="KSO_WM_UNIT_CLEAR" val="1"/>
  <p:tag name="KSO_WM_UNIT_LAYERLEVEL" val="1_1"/>
  <p:tag name="KSO_WM_DIAGRAM_GROUP_CODE" val="l1-2"/>
  <p:tag name="KSO_WM_UNIT_FILL_FORE_SCHEMECOLOR_INDEX" val="5"/>
  <p:tag name="KSO_WM_UNIT_FILL_TYPE" val="1"/>
  <p:tag name="KSO_WM_UNIT_USESOURCEFORMAT_APPLY" val="1"/>
  <p:tag name="KSO_WM_DIAGRAM_VIRTUALLY_FRAME" val="{&quot;height&quot;:153.89409448818895,&quot;left&quot;:239.28330708661414,&quot;top&quot;:199.35,&quot;width&quot;:549.3168503937007}"/>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299,&quot;width&quot;:1930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121.4897637795275,&quot;width&quot;:18934.63937007874}"/>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8132,&quot;width&quot;:12960}"/>
</p:tagLst>
</file>

<file path=ppt/tags/tag3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038.5496062992124,&quot;width&quot;:19301.151181102363}"/>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153.89409448818895,&quot;left&quot;:239.28330708661414,&quot;top&quot;:199.35,&quot;width&quot;:549.3168503937007}"/>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153.89409448818895,&quot;left&quot;:239.28330708661414,&quot;top&quot;:199.35,&quot;width&quot;:549.3168503937007}"/>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14"/>
  <p:tag name="KSO_WM_UNIT_TYPE" val="l_i"/>
  <p:tag name="KSO_WM_UNIT_INDEX" val="1_3"/>
  <p:tag name="KSO_WM_UNIT_ID" val="custom114_16*l_i*1_3"/>
  <p:tag name="KSO_WM_UNIT_CLEAR" val="1"/>
  <p:tag name="KSO_WM_UNIT_LAYERLEVEL" val="1_1"/>
  <p:tag name="KSO_WM_DIAGRAM_GROUP_CODE" val="l1-2"/>
  <p:tag name="KSO_WM_UNIT_FILL_FORE_SCHEMECOLOR_INDEX" val="5"/>
  <p:tag name="KSO_WM_UNIT_FILL_TYPE" val="1"/>
  <p:tag name="KSO_WM_UNIT_USESOURCEFORMAT_APPLY" val="1"/>
  <p:tag name="KSO_WM_DIAGRAM_VIRTUALLY_FRAME" val="{&quot;height&quot;:153.89409448818895,&quot;left&quot;:239.28330708661414,&quot;top&quot;:199.35,&quot;width&quot;:549.3168503937007}"/>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14"/>
  <p:tag name="KSO_WM_UNIT_TYPE" val="l_i"/>
  <p:tag name="KSO_WM_UNIT_INDEX" val="1_4"/>
  <p:tag name="KSO_WM_UNIT_ID" val="custom114_16*l_i*1_4"/>
  <p:tag name="KSO_WM_UNIT_CLEAR" val="1"/>
  <p:tag name="KSO_WM_UNIT_LAYERLEVEL" val="1_1"/>
  <p:tag name="KSO_WM_DIAGRAM_GROUP_CODE" val="l1-2"/>
  <p:tag name="KSO_WM_UNIT_FILL_FORE_SCHEMECOLOR_INDEX" val="6"/>
  <p:tag name="KSO_WM_UNIT_FILL_TYPE" val="1"/>
  <p:tag name="KSO_WM_UNIT_USESOURCEFORMAT_APPLY" val="1"/>
  <p:tag name="KSO_WM_DIAGRAM_VIRTUALLY_FRAME" val="{&quot;height&quot;:153.89409448818895,&quot;left&quot;:239.28330708661414,&quot;top&quot;:199.35,&quot;width&quot;:549.3168503937007}"/>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14"/>
  <p:tag name="KSO_WM_UNIT_TYPE" val="l_h_f"/>
  <p:tag name="KSO_WM_UNIT_INDEX" val="1_2_1"/>
  <p:tag name="KSO_WM_UNIT_ID" val="custom114_16*l_h_f*1_2_1"/>
  <p:tag name="KSO_WM_UNIT_CLEAR" val="1"/>
  <p:tag name="KSO_WM_UNIT_LAYERLEVEL" val="1_1_1"/>
  <p:tag name="KSO_WM_UNIT_VALUE" val="17"/>
  <p:tag name="KSO_WM_UNIT_HIGHLIGHT" val="0"/>
  <p:tag name="KSO_WM_UNIT_COMPATIBLE" val="0"/>
  <p:tag name="KSO_WM_UNIT_PRESET_TEXT_INDEX" val="3"/>
  <p:tag name="KSO_WM_UNIT_PRESET_TEXT_LEN" val="17"/>
  <p:tag name="KSO_WM_DIAGRAM_GROUP_CODE" val="l1-2"/>
  <p:tag name="KSO_WM_UNIT_TEXT_FILL_FORE_SCHEMECOLOR_INDEX" val="13"/>
  <p:tag name="KSO_WM_UNIT_TEXT_FILL_TYPE" val="1"/>
  <p:tag name="KSO_WM_UNIT_USESOURCEFORMAT_APPLY" val="1"/>
  <p:tag name="KSO_WM_DIAGRAM_VIRTUALLY_FRAME" val="{&quot;height&quot;:153.89409448818895,&quot;left&quot;:239.28330708661414,&quot;top&quot;:199.35,&quot;width&quot;:549.3168503937007}"/>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1239</Words>
  <Application>Microsoft Office PowerPoint</Application>
  <PresentationFormat>宽屏</PresentationFormat>
  <Paragraphs>102</Paragraphs>
  <Slides>20</Slides>
  <Notes>20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Ping Hei</vt:lpstr>
      <vt:lpstr>等线</vt:lpstr>
      <vt:lpstr>方正粗黑宋简体</vt:lpstr>
      <vt:lpstr>黑体</vt:lpstr>
      <vt:lpstr>华文行楷</vt:lpstr>
      <vt:lpstr>宋体</vt:lpstr>
      <vt:lpstr>微软雅黑</vt:lpstr>
      <vt:lpstr>微软雅黑 Light</vt:lpstr>
      <vt:lpstr>钟齐段宁行书</vt:lpstr>
      <vt:lpstr>Arial</vt:lpstr>
      <vt:lpstr>Calibri</vt:lpstr>
      <vt:lpstr>Lato Light</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宪法诞生</dc:title>
  <dc:creator>WIN7</dc:creator>
  <cp:lastModifiedBy>chenliying chenliiyng</cp:lastModifiedBy>
  <cp:revision>336</cp:revision>
  <dcterms:created xsi:type="dcterms:W3CDTF">2017-08-18T03:02:00Z</dcterms:created>
  <dcterms:modified xsi:type="dcterms:W3CDTF">2024-09-24T06:51:47Z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13B62F7D6EAD451BB04BAD98AA9FDF0A_13</vt:lpwstr>
  </property>
</Properties>
</file>